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3"/>
  </p:normalViewPr>
  <p:slideViewPr>
    <p:cSldViewPr snapToGrid="0" snapToObjects="1">
      <p:cViewPr varScale="1">
        <p:scale>
          <a:sx n="90" d="100"/>
          <a:sy n="90" d="100"/>
        </p:scale>
        <p:origin x="8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94165-F9A1-024A-829C-4109C9BD1C1D}" type="datetimeFigureOut">
              <a:rPr lang="en-US" smtClean="0"/>
              <a:t>9/3/19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BB387-A59B-7C49-8C53-F08C8DF8F1EC}" type="slidenum">
              <a:rPr lang="en-US" smtClean="0"/>
              <a:t>‹#›</a:t>
            </a:fld>
            <a:endParaRPr lang="en-US"/>
          </a:p>
        </p:txBody>
      </p:sp>
    </p:spTree>
    <p:extLst>
      <p:ext uri="{BB962C8B-B14F-4D97-AF65-F5344CB8AC3E}">
        <p14:creationId xmlns:p14="http://schemas.microsoft.com/office/powerpoint/2010/main" val="3227221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eﬀect of the training dataset size on the train and test error, as well as</a:t>
            </a:r>
          </a:p>
          <a:p>
            <a:r>
              <a:rPr lang="en-US" sz="1200" b="0" i="0" kern="1200" dirty="0">
                <a:solidFill>
                  <a:schemeClr val="tx1"/>
                </a:solidFill>
                <a:effectLst/>
                <a:latin typeface="+mn-lt"/>
                <a:ea typeface="+mn-ea"/>
                <a:cs typeface="+mn-cs"/>
              </a:rPr>
              <a:t>on the optimal model capacity. We constructed a synthetic regression problem based on</a:t>
            </a:r>
          </a:p>
          <a:p>
            <a:r>
              <a:rPr lang="en-US" sz="1200" b="0" i="0" kern="1200" dirty="0">
                <a:solidFill>
                  <a:schemeClr val="tx1"/>
                </a:solidFill>
                <a:effectLst/>
                <a:latin typeface="+mn-lt"/>
                <a:ea typeface="+mn-ea"/>
                <a:cs typeface="+mn-cs"/>
              </a:rPr>
              <a:t>adding a moderate amount of noise to a degree-5 polynomial, generated a single test set,</a:t>
            </a:r>
          </a:p>
          <a:p>
            <a:r>
              <a:rPr lang="en-US" sz="1200" b="0" i="0" kern="1200" dirty="0">
                <a:solidFill>
                  <a:schemeClr val="tx1"/>
                </a:solidFill>
                <a:effectLst/>
                <a:latin typeface="+mn-lt"/>
                <a:ea typeface="+mn-ea"/>
                <a:cs typeface="+mn-cs"/>
              </a:rPr>
              <a:t>and then generated several diﬀerent sizes of training set. For each size, we generated 40</a:t>
            </a:r>
          </a:p>
          <a:p>
            <a:r>
              <a:rPr lang="en-US" sz="1200" b="0" i="0" kern="1200" dirty="0">
                <a:solidFill>
                  <a:schemeClr val="tx1"/>
                </a:solidFill>
                <a:effectLst/>
                <a:latin typeface="+mn-lt"/>
                <a:ea typeface="+mn-ea"/>
                <a:cs typeface="+mn-cs"/>
              </a:rPr>
              <a:t>diﬀerent training sets in order to plot error bars showing 95 percent conﬁdence intervals.</a:t>
            </a:r>
          </a:p>
          <a:p>
            <a:r>
              <a:rPr lang="en-US" sz="1200" b="0" i="0" kern="1200" dirty="0">
                <a:solidFill>
                  <a:schemeClr val="tx1"/>
                </a:solidFill>
                <a:effectLst/>
                <a:latin typeface="+mn-lt"/>
                <a:ea typeface="+mn-ea"/>
                <a:cs typeface="+mn-cs"/>
              </a:rPr>
              <a:t>(Top)The MSE on the training and test set for two diﬀerent models: a quadratic model,</a:t>
            </a:r>
          </a:p>
          <a:p>
            <a:r>
              <a:rPr lang="en-US" sz="1200" b="0" i="0" kern="1200" dirty="0">
                <a:solidFill>
                  <a:schemeClr val="tx1"/>
                </a:solidFill>
                <a:effectLst/>
                <a:latin typeface="+mn-lt"/>
                <a:ea typeface="+mn-ea"/>
                <a:cs typeface="+mn-cs"/>
              </a:rPr>
              <a:t>and a model with degree chosen to minimize the test error. Both are ﬁt in closed form. For</a:t>
            </a:r>
          </a:p>
          <a:p>
            <a:r>
              <a:rPr lang="en-US" sz="1200" b="0" i="0" kern="1200" dirty="0">
                <a:solidFill>
                  <a:schemeClr val="tx1"/>
                </a:solidFill>
                <a:effectLst/>
                <a:latin typeface="+mn-lt"/>
                <a:ea typeface="+mn-ea"/>
                <a:cs typeface="+mn-cs"/>
              </a:rPr>
              <a:t>the quadratic model, the training error increases as the size of the training set increases.</a:t>
            </a:r>
          </a:p>
          <a:p>
            <a:r>
              <a:rPr lang="en-US" sz="1200" b="0" i="0" kern="1200" dirty="0">
                <a:solidFill>
                  <a:schemeClr val="tx1"/>
                </a:solidFill>
                <a:effectLst/>
                <a:latin typeface="+mn-lt"/>
                <a:ea typeface="+mn-ea"/>
                <a:cs typeface="+mn-cs"/>
              </a:rPr>
              <a:t>This is because larger datasets are harder to ﬁt. Simultaneously, the test error decreases,</a:t>
            </a:r>
          </a:p>
          <a:p>
            <a:r>
              <a:rPr lang="en-US" sz="1200" b="0" i="0" kern="1200" dirty="0">
                <a:solidFill>
                  <a:schemeClr val="tx1"/>
                </a:solidFill>
                <a:effectLst/>
                <a:latin typeface="+mn-lt"/>
                <a:ea typeface="+mn-ea"/>
                <a:cs typeface="+mn-cs"/>
              </a:rPr>
              <a:t>because fewer incorrect hypotheses are consistent with the training data. The quadratic</a:t>
            </a:r>
          </a:p>
          <a:p>
            <a:r>
              <a:rPr lang="en-US" sz="1200" b="0" i="0" kern="1200" dirty="0">
                <a:solidFill>
                  <a:schemeClr val="tx1"/>
                </a:solidFill>
                <a:effectLst/>
                <a:latin typeface="+mn-lt"/>
                <a:ea typeface="+mn-ea"/>
                <a:cs typeface="+mn-cs"/>
              </a:rPr>
              <a:t>model does not have enough capacity to solve the task, so its test error asymptotes to</a:t>
            </a:r>
          </a:p>
          <a:p>
            <a:r>
              <a:rPr lang="en-US" sz="1200" b="0" i="0" kern="1200" dirty="0">
                <a:solidFill>
                  <a:schemeClr val="tx1"/>
                </a:solidFill>
                <a:effectLst/>
                <a:latin typeface="+mn-lt"/>
                <a:ea typeface="+mn-ea"/>
                <a:cs typeface="+mn-cs"/>
              </a:rPr>
              <a:t>a high value. The test error at optimal capacity asymptotes to the Bayes error. The</a:t>
            </a:r>
          </a:p>
          <a:p>
            <a:r>
              <a:rPr lang="en-US" sz="1200" b="0" i="0" kern="1200" dirty="0">
                <a:solidFill>
                  <a:schemeClr val="tx1"/>
                </a:solidFill>
                <a:effectLst/>
                <a:latin typeface="+mn-lt"/>
                <a:ea typeface="+mn-ea"/>
                <a:cs typeface="+mn-cs"/>
              </a:rPr>
              <a:t>training error can fall below the Bayes error, due to the ability of the training algorithm</a:t>
            </a:r>
          </a:p>
          <a:p>
            <a:r>
              <a:rPr lang="en-US" sz="1200" b="0" i="0" kern="1200" dirty="0">
                <a:solidFill>
                  <a:schemeClr val="tx1"/>
                </a:solidFill>
                <a:effectLst/>
                <a:latin typeface="+mn-lt"/>
                <a:ea typeface="+mn-ea"/>
                <a:cs typeface="+mn-cs"/>
              </a:rPr>
              <a:t>to memorize speciﬁc instances of the training set. As the training size increases to inﬁnity,</a:t>
            </a:r>
          </a:p>
          <a:p>
            <a:r>
              <a:rPr lang="en-US" sz="1200" b="0" i="0" kern="1200" dirty="0">
                <a:solidFill>
                  <a:schemeClr val="tx1"/>
                </a:solidFill>
                <a:effectLst/>
                <a:latin typeface="+mn-lt"/>
                <a:ea typeface="+mn-ea"/>
                <a:cs typeface="+mn-cs"/>
              </a:rPr>
              <a:t>the training error of any ﬁxed-capacity model (here, the quadratic model) must rise to at</a:t>
            </a:r>
          </a:p>
          <a:p>
            <a:r>
              <a:rPr lang="en-US" sz="1200" b="0" i="0" kern="1200" dirty="0">
                <a:solidFill>
                  <a:schemeClr val="tx1"/>
                </a:solidFill>
                <a:effectLst/>
                <a:latin typeface="+mn-lt"/>
                <a:ea typeface="+mn-ea"/>
                <a:cs typeface="+mn-cs"/>
              </a:rPr>
              <a:t>least the Bayes error. (Bottom)As the training set size increases, the optimal capacity</a:t>
            </a:r>
          </a:p>
          <a:p>
            <a:r>
              <a:rPr lang="en-US" sz="1200" b="0" i="0" kern="1200" dirty="0">
                <a:solidFill>
                  <a:schemeClr val="tx1"/>
                </a:solidFill>
                <a:effectLst/>
                <a:latin typeface="+mn-lt"/>
                <a:ea typeface="+mn-ea"/>
                <a:cs typeface="+mn-cs"/>
              </a:rPr>
              <a:t>(shown here as the degree of the optimal polynomial regressor) increases. The optimal</a:t>
            </a:r>
          </a:p>
          <a:p>
            <a:r>
              <a:rPr lang="en-US" sz="1200" b="0" i="0" kern="1200" dirty="0">
                <a:solidFill>
                  <a:schemeClr val="tx1"/>
                </a:solidFill>
                <a:effectLst/>
                <a:latin typeface="+mn-lt"/>
                <a:ea typeface="+mn-ea"/>
                <a:cs typeface="+mn-cs"/>
              </a:rPr>
              <a:t>capacity plateaus after reaching suﬃcient complexity to solve the task</a:t>
            </a:r>
          </a:p>
        </p:txBody>
      </p:sp>
      <p:sp>
        <p:nvSpPr>
          <p:cNvPr id="4" name="Slide Number Placeholder 3"/>
          <p:cNvSpPr>
            <a:spLocks noGrp="1"/>
          </p:cNvSpPr>
          <p:nvPr>
            <p:ph type="sldNum" sz="quarter" idx="5"/>
          </p:nvPr>
        </p:nvSpPr>
        <p:spPr/>
        <p:txBody>
          <a:bodyPr/>
          <a:lstStyle/>
          <a:p>
            <a:fld id="{985BB387-A59B-7C49-8C53-F08C8DF8F1EC}" type="slidenum">
              <a:rPr lang="en-US" smtClean="0"/>
              <a:t>13</a:t>
            </a:fld>
            <a:endParaRPr lang="en-US"/>
          </a:p>
        </p:txBody>
      </p:sp>
    </p:spTree>
    <p:extLst>
      <p:ext uri="{BB962C8B-B14F-4D97-AF65-F5344CB8AC3E}">
        <p14:creationId xmlns:p14="http://schemas.microsoft.com/office/powerpoint/2010/main" val="1473412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08676-8F5C-D644-8C48-7265B9BB56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086823-7D6A-294E-BA23-26621A743A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CB78DE-60E2-C740-9AB3-2187BD99A338}"/>
              </a:ext>
            </a:extLst>
          </p:cNvPr>
          <p:cNvSpPr>
            <a:spLocks noGrp="1"/>
          </p:cNvSpPr>
          <p:nvPr>
            <p:ph type="dt" sz="half" idx="10"/>
          </p:nvPr>
        </p:nvSpPr>
        <p:spPr/>
        <p:txBody>
          <a:bodyPr/>
          <a:lstStyle/>
          <a:p>
            <a:fld id="{839CD640-D420-0545-B6F7-5F731D7DC4D4}" type="datetimeFigureOut">
              <a:rPr lang="en-US" smtClean="0"/>
              <a:t>9/3/19</a:t>
            </a:fld>
            <a:endParaRPr lang="en-US"/>
          </a:p>
        </p:txBody>
      </p:sp>
      <p:sp>
        <p:nvSpPr>
          <p:cNvPr id="5" name="Footer Placeholder 4">
            <a:extLst>
              <a:ext uri="{FF2B5EF4-FFF2-40B4-BE49-F238E27FC236}">
                <a16:creationId xmlns:a16="http://schemas.microsoft.com/office/drawing/2014/main" id="{F5D4B91C-48E8-3048-9C41-2F12B821E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B412C8-7E8E-3F4F-B04F-810BDE34D547}"/>
              </a:ext>
            </a:extLst>
          </p:cNvPr>
          <p:cNvSpPr>
            <a:spLocks noGrp="1"/>
          </p:cNvSpPr>
          <p:nvPr>
            <p:ph type="sldNum" sz="quarter" idx="12"/>
          </p:nvPr>
        </p:nvSpPr>
        <p:spPr/>
        <p:txBody>
          <a:bodyPr/>
          <a:lstStyle/>
          <a:p>
            <a:fld id="{0D42370C-3576-A246-85D5-944ABBB43A15}" type="slidenum">
              <a:rPr lang="en-US" smtClean="0"/>
              <a:t>‹#›</a:t>
            </a:fld>
            <a:endParaRPr lang="en-US"/>
          </a:p>
        </p:txBody>
      </p:sp>
    </p:spTree>
    <p:extLst>
      <p:ext uri="{BB962C8B-B14F-4D97-AF65-F5344CB8AC3E}">
        <p14:creationId xmlns:p14="http://schemas.microsoft.com/office/powerpoint/2010/main" val="175269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5A6C-6153-0047-B0C5-3E629FBD87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273974-08E4-7646-A49C-4FE78D0CD0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37AEBB-EA2D-F844-9602-9415E7755079}"/>
              </a:ext>
            </a:extLst>
          </p:cNvPr>
          <p:cNvSpPr>
            <a:spLocks noGrp="1"/>
          </p:cNvSpPr>
          <p:nvPr>
            <p:ph type="dt" sz="half" idx="10"/>
          </p:nvPr>
        </p:nvSpPr>
        <p:spPr/>
        <p:txBody>
          <a:bodyPr/>
          <a:lstStyle/>
          <a:p>
            <a:fld id="{839CD640-D420-0545-B6F7-5F731D7DC4D4}" type="datetimeFigureOut">
              <a:rPr lang="en-US" smtClean="0"/>
              <a:t>9/3/19</a:t>
            </a:fld>
            <a:endParaRPr lang="en-US"/>
          </a:p>
        </p:txBody>
      </p:sp>
      <p:sp>
        <p:nvSpPr>
          <p:cNvPr id="5" name="Footer Placeholder 4">
            <a:extLst>
              <a:ext uri="{FF2B5EF4-FFF2-40B4-BE49-F238E27FC236}">
                <a16:creationId xmlns:a16="http://schemas.microsoft.com/office/drawing/2014/main" id="{B5095E6B-8CCF-B84D-94F7-69D4F55D0E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BA1B3-EA28-0F42-BBC7-E7EE1BACE6DE}"/>
              </a:ext>
            </a:extLst>
          </p:cNvPr>
          <p:cNvSpPr>
            <a:spLocks noGrp="1"/>
          </p:cNvSpPr>
          <p:nvPr>
            <p:ph type="sldNum" sz="quarter" idx="12"/>
          </p:nvPr>
        </p:nvSpPr>
        <p:spPr/>
        <p:txBody>
          <a:bodyPr/>
          <a:lstStyle/>
          <a:p>
            <a:fld id="{0D42370C-3576-A246-85D5-944ABBB43A15}" type="slidenum">
              <a:rPr lang="en-US" smtClean="0"/>
              <a:t>‹#›</a:t>
            </a:fld>
            <a:endParaRPr lang="en-US"/>
          </a:p>
        </p:txBody>
      </p:sp>
    </p:spTree>
    <p:extLst>
      <p:ext uri="{BB962C8B-B14F-4D97-AF65-F5344CB8AC3E}">
        <p14:creationId xmlns:p14="http://schemas.microsoft.com/office/powerpoint/2010/main" val="4230751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86533F-B7D4-344B-B042-AFC0AA157F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8F6A7D-FEC7-AB4B-B123-5347125564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51271-6B3F-1546-BD29-6E5AF8061BEF}"/>
              </a:ext>
            </a:extLst>
          </p:cNvPr>
          <p:cNvSpPr>
            <a:spLocks noGrp="1"/>
          </p:cNvSpPr>
          <p:nvPr>
            <p:ph type="dt" sz="half" idx="10"/>
          </p:nvPr>
        </p:nvSpPr>
        <p:spPr/>
        <p:txBody>
          <a:bodyPr/>
          <a:lstStyle/>
          <a:p>
            <a:fld id="{839CD640-D420-0545-B6F7-5F731D7DC4D4}" type="datetimeFigureOut">
              <a:rPr lang="en-US" smtClean="0"/>
              <a:t>9/3/19</a:t>
            </a:fld>
            <a:endParaRPr lang="en-US"/>
          </a:p>
        </p:txBody>
      </p:sp>
      <p:sp>
        <p:nvSpPr>
          <p:cNvPr id="5" name="Footer Placeholder 4">
            <a:extLst>
              <a:ext uri="{FF2B5EF4-FFF2-40B4-BE49-F238E27FC236}">
                <a16:creationId xmlns:a16="http://schemas.microsoft.com/office/drawing/2014/main" id="{0BAED342-983E-504B-B3FF-87BC75D3C2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432A84-0B0A-6442-AA4F-85C2373D127C}"/>
              </a:ext>
            </a:extLst>
          </p:cNvPr>
          <p:cNvSpPr>
            <a:spLocks noGrp="1"/>
          </p:cNvSpPr>
          <p:nvPr>
            <p:ph type="sldNum" sz="quarter" idx="12"/>
          </p:nvPr>
        </p:nvSpPr>
        <p:spPr/>
        <p:txBody>
          <a:bodyPr/>
          <a:lstStyle/>
          <a:p>
            <a:fld id="{0D42370C-3576-A246-85D5-944ABBB43A15}" type="slidenum">
              <a:rPr lang="en-US" smtClean="0"/>
              <a:t>‹#›</a:t>
            </a:fld>
            <a:endParaRPr lang="en-US"/>
          </a:p>
        </p:txBody>
      </p:sp>
    </p:spTree>
    <p:extLst>
      <p:ext uri="{BB962C8B-B14F-4D97-AF65-F5344CB8AC3E}">
        <p14:creationId xmlns:p14="http://schemas.microsoft.com/office/powerpoint/2010/main" val="1245410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AEB93-1A7D-4045-BE5D-A9879AF285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130F9D-B691-844E-B988-1BDCBE62F39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1B7470-23C3-6140-98F9-3517C0C09267}"/>
              </a:ext>
            </a:extLst>
          </p:cNvPr>
          <p:cNvSpPr>
            <a:spLocks noGrp="1"/>
          </p:cNvSpPr>
          <p:nvPr>
            <p:ph type="dt" sz="half" idx="10"/>
          </p:nvPr>
        </p:nvSpPr>
        <p:spPr/>
        <p:txBody>
          <a:bodyPr/>
          <a:lstStyle/>
          <a:p>
            <a:fld id="{839CD640-D420-0545-B6F7-5F731D7DC4D4}" type="datetimeFigureOut">
              <a:rPr lang="en-US" smtClean="0"/>
              <a:t>9/3/19</a:t>
            </a:fld>
            <a:endParaRPr lang="en-US"/>
          </a:p>
        </p:txBody>
      </p:sp>
      <p:sp>
        <p:nvSpPr>
          <p:cNvPr id="5" name="Footer Placeholder 4">
            <a:extLst>
              <a:ext uri="{FF2B5EF4-FFF2-40B4-BE49-F238E27FC236}">
                <a16:creationId xmlns:a16="http://schemas.microsoft.com/office/drawing/2014/main" id="{C82F4D79-B8A2-8349-8F2A-27E8A8C072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646C57-0061-AA48-840D-A74DDD985385}"/>
              </a:ext>
            </a:extLst>
          </p:cNvPr>
          <p:cNvSpPr>
            <a:spLocks noGrp="1"/>
          </p:cNvSpPr>
          <p:nvPr>
            <p:ph type="sldNum" sz="quarter" idx="12"/>
          </p:nvPr>
        </p:nvSpPr>
        <p:spPr/>
        <p:txBody>
          <a:bodyPr/>
          <a:lstStyle/>
          <a:p>
            <a:fld id="{0D42370C-3576-A246-85D5-944ABBB43A15}" type="slidenum">
              <a:rPr lang="en-US" smtClean="0"/>
              <a:t>‹#›</a:t>
            </a:fld>
            <a:endParaRPr lang="en-US"/>
          </a:p>
        </p:txBody>
      </p:sp>
    </p:spTree>
    <p:extLst>
      <p:ext uri="{BB962C8B-B14F-4D97-AF65-F5344CB8AC3E}">
        <p14:creationId xmlns:p14="http://schemas.microsoft.com/office/powerpoint/2010/main" val="2454926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E0E7A-C7A3-6A44-939F-ADCF684920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4F0F39-0904-284A-9D49-3BC17F4A4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A810FA0-950E-B148-AC3E-EC69A5AEAA7C}"/>
              </a:ext>
            </a:extLst>
          </p:cNvPr>
          <p:cNvSpPr>
            <a:spLocks noGrp="1"/>
          </p:cNvSpPr>
          <p:nvPr>
            <p:ph type="dt" sz="half" idx="10"/>
          </p:nvPr>
        </p:nvSpPr>
        <p:spPr/>
        <p:txBody>
          <a:bodyPr/>
          <a:lstStyle/>
          <a:p>
            <a:fld id="{839CD640-D420-0545-B6F7-5F731D7DC4D4}" type="datetimeFigureOut">
              <a:rPr lang="en-US" smtClean="0"/>
              <a:t>9/3/19</a:t>
            </a:fld>
            <a:endParaRPr lang="en-US"/>
          </a:p>
        </p:txBody>
      </p:sp>
      <p:sp>
        <p:nvSpPr>
          <p:cNvPr id="5" name="Footer Placeholder 4">
            <a:extLst>
              <a:ext uri="{FF2B5EF4-FFF2-40B4-BE49-F238E27FC236}">
                <a16:creationId xmlns:a16="http://schemas.microsoft.com/office/drawing/2014/main" id="{A4D0F5B2-049A-6D49-A880-09D7D40F9A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E14A75-CC94-0A45-A10D-59A7C3250C34}"/>
              </a:ext>
            </a:extLst>
          </p:cNvPr>
          <p:cNvSpPr>
            <a:spLocks noGrp="1"/>
          </p:cNvSpPr>
          <p:nvPr>
            <p:ph type="sldNum" sz="quarter" idx="12"/>
          </p:nvPr>
        </p:nvSpPr>
        <p:spPr/>
        <p:txBody>
          <a:bodyPr/>
          <a:lstStyle/>
          <a:p>
            <a:fld id="{0D42370C-3576-A246-85D5-944ABBB43A15}" type="slidenum">
              <a:rPr lang="en-US" smtClean="0"/>
              <a:t>‹#›</a:t>
            </a:fld>
            <a:endParaRPr lang="en-US"/>
          </a:p>
        </p:txBody>
      </p:sp>
    </p:spTree>
    <p:extLst>
      <p:ext uri="{BB962C8B-B14F-4D97-AF65-F5344CB8AC3E}">
        <p14:creationId xmlns:p14="http://schemas.microsoft.com/office/powerpoint/2010/main" val="890472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EBA6-283C-ED4B-8AA2-C44CF74DA0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A98084-9B5F-C944-8AA5-872FE1BB246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C671AE-FAB7-A64A-8CD7-86D86C2EAC3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D6F9B5-884E-6D49-A41B-4B47387ED22F}"/>
              </a:ext>
            </a:extLst>
          </p:cNvPr>
          <p:cNvSpPr>
            <a:spLocks noGrp="1"/>
          </p:cNvSpPr>
          <p:nvPr>
            <p:ph type="dt" sz="half" idx="10"/>
          </p:nvPr>
        </p:nvSpPr>
        <p:spPr/>
        <p:txBody>
          <a:bodyPr/>
          <a:lstStyle/>
          <a:p>
            <a:fld id="{839CD640-D420-0545-B6F7-5F731D7DC4D4}" type="datetimeFigureOut">
              <a:rPr lang="en-US" smtClean="0"/>
              <a:t>9/3/19</a:t>
            </a:fld>
            <a:endParaRPr lang="en-US"/>
          </a:p>
        </p:txBody>
      </p:sp>
      <p:sp>
        <p:nvSpPr>
          <p:cNvPr id="6" name="Footer Placeholder 5">
            <a:extLst>
              <a:ext uri="{FF2B5EF4-FFF2-40B4-BE49-F238E27FC236}">
                <a16:creationId xmlns:a16="http://schemas.microsoft.com/office/drawing/2014/main" id="{BC6B7562-B78D-9C43-9099-16BCEB3767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D55F16-A264-C844-B1DC-073BD0D934C0}"/>
              </a:ext>
            </a:extLst>
          </p:cNvPr>
          <p:cNvSpPr>
            <a:spLocks noGrp="1"/>
          </p:cNvSpPr>
          <p:nvPr>
            <p:ph type="sldNum" sz="quarter" idx="12"/>
          </p:nvPr>
        </p:nvSpPr>
        <p:spPr/>
        <p:txBody>
          <a:bodyPr/>
          <a:lstStyle/>
          <a:p>
            <a:fld id="{0D42370C-3576-A246-85D5-944ABBB43A15}" type="slidenum">
              <a:rPr lang="en-US" smtClean="0"/>
              <a:t>‹#›</a:t>
            </a:fld>
            <a:endParaRPr lang="en-US"/>
          </a:p>
        </p:txBody>
      </p:sp>
    </p:spTree>
    <p:extLst>
      <p:ext uri="{BB962C8B-B14F-4D97-AF65-F5344CB8AC3E}">
        <p14:creationId xmlns:p14="http://schemas.microsoft.com/office/powerpoint/2010/main" val="2472259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B273-79F3-F147-88FC-D5503B6DC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7155FE-DD64-974D-93CA-4F4A43B6FA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197A10-3D29-8B46-A5BF-DF8D757B39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077C53-1122-B247-81B8-38984F9E8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A1E53FC-DC21-CB4F-8088-8221BC00999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98900B-C471-F544-813C-9885F6D08A1A}"/>
              </a:ext>
            </a:extLst>
          </p:cNvPr>
          <p:cNvSpPr>
            <a:spLocks noGrp="1"/>
          </p:cNvSpPr>
          <p:nvPr>
            <p:ph type="dt" sz="half" idx="10"/>
          </p:nvPr>
        </p:nvSpPr>
        <p:spPr/>
        <p:txBody>
          <a:bodyPr/>
          <a:lstStyle/>
          <a:p>
            <a:fld id="{839CD640-D420-0545-B6F7-5F731D7DC4D4}" type="datetimeFigureOut">
              <a:rPr lang="en-US" smtClean="0"/>
              <a:t>9/3/19</a:t>
            </a:fld>
            <a:endParaRPr lang="en-US"/>
          </a:p>
        </p:txBody>
      </p:sp>
      <p:sp>
        <p:nvSpPr>
          <p:cNvPr id="8" name="Footer Placeholder 7">
            <a:extLst>
              <a:ext uri="{FF2B5EF4-FFF2-40B4-BE49-F238E27FC236}">
                <a16:creationId xmlns:a16="http://schemas.microsoft.com/office/drawing/2014/main" id="{C8EDE12D-8321-454A-9A2C-808107651B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5271F3-4F48-D142-8EEC-11B17AAF9B05}"/>
              </a:ext>
            </a:extLst>
          </p:cNvPr>
          <p:cNvSpPr>
            <a:spLocks noGrp="1"/>
          </p:cNvSpPr>
          <p:nvPr>
            <p:ph type="sldNum" sz="quarter" idx="12"/>
          </p:nvPr>
        </p:nvSpPr>
        <p:spPr/>
        <p:txBody>
          <a:bodyPr/>
          <a:lstStyle/>
          <a:p>
            <a:fld id="{0D42370C-3576-A246-85D5-944ABBB43A15}" type="slidenum">
              <a:rPr lang="en-US" smtClean="0"/>
              <a:t>‹#›</a:t>
            </a:fld>
            <a:endParaRPr lang="en-US"/>
          </a:p>
        </p:txBody>
      </p:sp>
    </p:spTree>
    <p:extLst>
      <p:ext uri="{BB962C8B-B14F-4D97-AF65-F5344CB8AC3E}">
        <p14:creationId xmlns:p14="http://schemas.microsoft.com/office/powerpoint/2010/main" val="124599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A09E7-C019-254B-B512-9219D61DCA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325C06-D413-F142-9C41-790E7C9ABF87}"/>
              </a:ext>
            </a:extLst>
          </p:cNvPr>
          <p:cNvSpPr>
            <a:spLocks noGrp="1"/>
          </p:cNvSpPr>
          <p:nvPr>
            <p:ph type="dt" sz="half" idx="10"/>
          </p:nvPr>
        </p:nvSpPr>
        <p:spPr/>
        <p:txBody>
          <a:bodyPr/>
          <a:lstStyle/>
          <a:p>
            <a:fld id="{839CD640-D420-0545-B6F7-5F731D7DC4D4}" type="datetimeFigureOut">
              <a:rPr lang="en-US" smtClean="0"/>
              <a:t>9/3/19</a:t>
            </a:fld>
            <a:endParaRPr lang="en-US"/>
          </a:p>
        </p:txBody>
      </p:sp>
      <p:sp>
        <p:nvSpPr>
          <p:cNvPr id="4" name="Footer Placeholder 3">
            <a:extLst>
              <a:ext uri="{FF2B5EF4-FFF2-40B4-BE49-F238E27FC236}">
                <a16:creationId xmlns:a16="http://schemas.microsoft.com/office/drawing/2014/main" id="{83213CA7-295B-F349-AB56-ECF02548E5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9CB119-817F-6141-AB64-86735B87FDE7}"/>
              </a:ext>
            </a:extLst>
          </p:cNvPr>
          <p:cNvSpPr>
            <a:spLocks noGrp="1"/>
          </p:cNvSpPr>
          <p:nvPr>
            <p:ph type="sldNum" sz="quarter" idx="12"/>
          </p:nvPr>
        </p:nvSpPr>
        <p:spPr/>
        <p:txBody>
          <a:bodyPr/>
          <a:lstStyle/>
          <a:p>
            <a:fld id="{0D42370C-3576-A246-85D5-944ABBB43A15}" type="slidenum">
              <a:rPr lang="en-US" smtClean="0"/>
              <a:t>‹#›</a:t>
            </a:fld>
            <a:endParaRPr lang="en-US"/>
          </a:p>
        </p:txBody>
      </p:sp>
    </p:spTree>
    <p:extLst>
      <p:ext uri="{BB962C8B-B14F-4D97-AF65-F5344CB8AC3E}">
        <p14:creationId xmlns:p14="http://schemas.microsoft.com/office/powerpoint/2010/main" val="1214517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2D6E94-C7C4-084A-8492-0E1C5034BD7C}"/>
              </a:ext>
            </a:extLst>
          </p:cNvPr>
          <p:cNvSpPr>
            <a:spLocks noGrp="1"/>
          </p:cNvSpPr>
          <p:nvPr>
            <p:ph type="dt" sz="half" idx="10"/>
          </p:nvPr>
        </p:nvSpPr>
        <p:spPr/>
        <p:txBody>
          <a:bodyPr/>
          <a:lstStyle/>
          <a:p>
            <a:fld id="{839CD640-D420-0545-B6F7-5F731D7DC4D4}" type="datetimeFigureOut">
              <a:rPr lang="en-US" smtClean="0"/>
              <a:t>9/3/19</a:t>
            </a:fld>
            <a:endParaRPr lang="en-US"/>
          </a:p>
        </p:txBody>
      </p:sp>
      <p:sp>
        <p:nvSpPr>
          <p:cNvPr id="3" name="Footer Placeholder 2">
            <a:extLst>
              <a:ext uri="{FF2B5EF4-FFF2-40B4-BE49-F238E27FC236}">
                <a16:creationId xmlns:a16="http://schemas.microsoft.com/office/drawing/2014/main" id="{74DFC4C9-E7F0-9C4D-89BA-4CCAA1FDB8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2531CB-D218-614F-B7AE-F83245E5F7EA}"/>
              </a:ext>
            </a:extLst>
          </p:cNvPr>
          <p:cNvSpPr>
            <a:spLocks noGrp="1"/>
          </p:cNvSpPr>
          <p:nvPr>
            <p:ph type="sldNum" sz="quarter" idx="12"/>
          </p:nvPr>
        </p:nvSpPr>
        <p:spPr/>
        <p:txBody>
          <a:bodyPr/>
          <a:lstStyle/>
          <a:p>
            <a:fld id="{0D42370C-3576-A246-85D5-944ABBB43A15}" type="slidenum">
              <a:rPr lang="en-US" smtClean="0"/>
              <a:t>‹#›</a:t>
            </a:fld>
            <a:endParaRPr lang="en-US"/>
          </a:p>
        </p:txBody>
      </p:sp>
    </p:spTree>
    <p:extLst>
      <p:ext uri="{BB962C8B-B14F-4D97-AF65-F5344CB8AC3E}">
        <p14:creationId xmlns:p14="http://schemas.microsoft.com/office/powerpoint/2010/main" val="1552393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D0CF3-F073-354C-AC2E-D32DF1354B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C8E95B-DD63-0D4F-8D81-2089116942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D92182-CD29-414A-A08C-CC9E9D171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82252B3-F169-9F4B-B678-1DDD5EF7CDA3}"/>
              </a:ext>
            </a:extLst>
          </p:cNvPr>
          <p:cNvSpPr>
            <a:spLocks noGrp="1"/>
          </p:cNvSpPr>
          <p:nvPr>
            <p:ph type="dt" sz="half" idx="10"/>
          </p:nvPr>
        </p:nvSpPr>
        <p:spPr/>
        <p:txBody>
          <a:bodyPr/>
          <a:lstStyle/>
          <a:p>
            <a:fld id="{839CD640-D420-0545-B6F7-5F731D7DC4D4}" type="datetimeFigureOut">
              <a:rPr lang="en-US" smtClean="0"/>
              <a:t>9/3/19</a:t>
            </a:fld>
            <a:endParaRPr lang="en-US"/>
          </a:p>
        </p:txBody>
      </p:sp>
      <p:sp>
        <p:nvSpPr>
          <p:cNvPr id="6" name="Footer Placeholder 5">
            <a:extLst>
              <a:ext uri="{FF2B5EF4-FFF2-40B4-BE49-F238E27FC236}">
                <a16:creationId xmlns:a16="http://schemas.microsoft.com/office/drawing/2014/main" id="{F23D1E07-98E8-FD47-B9D5-DB5B56E12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4E7281-36C0-2C45-9542-E191F3092437}"/>
              </a:ext>
            </a:extLst>
          </p:cNvPr>
          <p:cNvSpPr>
            <a:spLocks noGrp="1"/>
          </p:cNvSpPr>
          <p:nvPr>
            <p:ph type="sldNum" sz="quarter" idx="12"/>
          </p:nvPr>
        </p:nvSpPr>
        <p:spPr/>
        <p:txBody>
          <a:bodyPr/>
          <a:lstStyle/>
          <a:p>
            <a:fld id="{0D42370C-3576-A246-85D5-944ABBB43A15}" type="slidenum">
              <a:rPr lang="en-US" smtClean="0"/>
              <a:t>‹#›</a:t>
            </a:fld>
            <a:endParaRPr lang="en-US"/>
          </a:p>
        </p:txBody>
      </p:sp>
    </p:spTree>
    <p:extLst>
      <p:ext uri="{BB962C8B-B14F-4D97-AF65-F5344CB8AC3E}">
        <p14:creationId xmlns:p14="http://schemas.microsoft.com/office/powerpoint/2010/main" val="2135768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0A622-9670-CD4D-BB71-D0585A1CD4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6CC3D3-FB48-864E-9138-B19210A400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E6AC09-A4AE-9B49-954A-1A07C08685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D85AA8-AECD-FF4A-ADDE-6741585EC773}"/>
              </a:ext>
            </a:extLst>
          </p:cNvPr>
          <p:cNvSpPr>
            <a:spLocks noGrp="1"/>
          </p:cNvSpPr>
          <p:nvPr>
            <p:ph type="dt" sz="half" idx="10"/>
          </p:nvPr>
        </p:nvSpPr>
        <p:spPr/>
        <p:txBody>
          <a:bodyPr/>
          <a:lstStyle/>
          <a:p>
            <a:fld id="{839CD640-D420-0545-B6F7-5F731D7DC4D4}" type="datetimeFigureOut">
              <a:rPr lang="en-US" smtClean="0"/>
              <a:t>9/3/19</a:t>
            </a:fld>
            <a:endParaRPr lang="en-US"/>
          </a:p>
        </p:txBody>
      </p:sp>
      <p:sp>
        <p:nvSpPr>
          <p:cNvPr id="6" name="Footer Placeholder 5">
            <a:extLst>
              <a:ext uri="{FF2B5EF4-FFF2-40B4-BE49-F238E27FC236}">
                <a16:creationId xmlns:a16="http://schemas.microsoft.com/office/drawing/2014/main" id="{E22C37DB-B7A4-164B-B678-1B9DD8B9CA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0FB3D7-EC54-A246-AD82-D24402E086DA}"/>
              </a:ext>
            </a:extLst>
          </p:cNvPr>
          <p:cNvSpPr>
            <a:spLocks noGrp="1"/>
          </p:cNvSpPr>
          <p:nvPr>
            <p:ph type="sldNum" sz="quarter" idx="12"/>
          </p:nvPr>
        </p:nvSpPr>
        <p:spPr/>
        <p:txBody>
          <a:bodyPr/>
          <a:lstStyle/>
          <a:p>
            <a:fld id="{0D42370C-3576-A246-85D5-944ABBB43A15}" type="slidenum">
              <a:rPr lang="en-US" smtClean="0"/>
              <a:t>‹#›</a:t>
            </a:fld>
            <a:endParaRPr lang="en-US"/>
          </a:p>
        </p:txBody>
      </p:sp>
    </p:spTree>
    <p:extLst>
      <p:ext uri="{BB962C8B-B14F-4D97-AF65-F5344CB8AC3E}">
        <p14:creationId xmlns:p14="http://schemas.microsoft.com/office/powerpoint/2010/main" val="1378096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B3E7F5-F054-CA40-86CA-9A71AA172E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9FEF52-71CF-B74F-8A3F-1822069E61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BA231E-1C35-AD43-BE3E-14067C8CA4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9CD640-D420-0545-B6F7-5F731D7DC4D4}" type="datetimeFigureOut">
              <a:rPr lang="en-US" smtClean="0"/>
              <a:t>9/3/19</a:t>
            </a:fld>
            <a:endParaRPr lang="en-US"/>
          </a:p>
        </p:txBody>
      </p:sp>
      <p:sp>
        <p:nvSpPr>
          <p:cNvPr id="5" name="Footer Placeholder 4">
            <a:extLst>
              <a:ext uri="{FF2B5EF4-FFF2-40B4-BE49-F238E27FC236}">
                <a16:creationId xmlns:a16="http://schemas.microsoft.com/office/drawing/2014/main" id="{D209F569-DA60-F743-BC89-F75170EB4D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8EEACA-1AE3-8F40-A75F-727DAE24CC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42370C-3576-A246-85D5-944ABBB43A15}" type="slidenum">
              <a:rPr lang="en-US" smtClean="0"/>
              <a:t>‹#›</a:t>
            </a:fld>
            <a:endParaRPr lang="en-US"/>
          </a:p>
        </p:txBody>
      </p:sp>
    </p:spTree>
    <p:extLst>
      <p:ext uri="{BB962C8B-B14F-4D97-AF65-F5344CB8AC3E}">
        <p14:creationId xmlns:p14="http://schemas.microsoft.com/office/powerpoint/2010/main" val="2106430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s://www.microsoft.com/en-us/research/uploads/prod/2006/01/Bishop-Pattern-Recognition-and-Machine-Learning-2006.pdf" TargetMode="Externa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hyperlink" Target="https://www.cs.ubc.ca/~murphyk/MLboo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FC32-4D74-B64C-967B-5AC195CD2114}"/>
              </a:ext>
            </a:extLst>
          </p:cNvPr>
          <p:cNvSpPr>
            <a:spLocks noGrp="1"/>
          </p:cNvSpPr>
          <p:nvPr>
            <p:ph type="ctrTitle"/>
          </p:nvPr>
        </p:nvSpPr>
        <p:spPr/>
        <p:txBody>
          <a:bodyPr/>
          <a:lstStyle/>
          <a:p>
            <a:r>
              <a:rPr lang="en-US" dirty="0"/>
              <a:t>Fundamentals of Machine Learning</a:t>
            </a:r>
          </a:p>
        </p:txBody>
      </p:sp>
      <p:sp>
        <p:nvSpPr>
          <p:cNvPr id="3" name="Subtitle 2">
            <a:extLst>
              <a:ext uri="{FF2B5EF4-FFF2-40B4-BE49-F238E27FC236}">
                <a16:creationId xmlns:a16="http://schemas.microsoft.com/office/drawing/2014/main" id="{ACDD8B12-FE19-0D49-8D44-7B0EB10079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59310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C4DC2-5471-274A-85AB-6FE6F6DDC754}"/>
              </a:ext>
            </a:extLst>
          </p:cNvPr>
          <p:cNvSpPr>
            <a:spLocks noGrp="1"/>
          </p:cNvSpPr>
          <p:nvPr>
            <p:ph type="title"/>
          </p:nvPr>
        </p:nvSpPr>
        <p:spPr/>
        <p:txBody>
          <a:bodyPr/>
          <a:lstStyle/>
          <a:p>
            <a:r>
              <a:rPr lang="en-US" dirty="0"/>
              <a:t>Example: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11C891-B820-B646-86E9-0FEF7FB8974A}"/>
                  </a:ext>
                </a:extLst>
              </p:cNvPr>
              <p:cNvSpPr>
                <a:spLocks noGrp="1"/>
              </p:cNvSpPr>
              <p:nvPr>
                <p:ph idx="1"/>
              </p:nvPr>
            </p:nvSpPr>
            <p:spPr>
              <a:xfrm>
                <a:off x="838200" y="2232025"/>
                <a:ext cx="10515600" cy="4351338"/>
              </a:xfrm>
            </p:spPr>
            <p:txBody>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𝑤𝑥</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𝑖</m:t>
                              </m:r>
                            </m:sup>
                          </m:sSup>
                        </m:e>
                      </m:nary>
                    </m:oMath>
                  </m:oMathPara>
                </a14:m>
                <a:endParaRPr lang="en-US" dirty="0"/>
              </a:p>
            </p:txBody>
          </p:sp>
        </mc:Choice>
        <mc:Fallback xmlns="">
          <p:sp>
            <p:nvSpPr>
              <p:cNvPr id="3" name="Content Placeholder 2">
                <a:extLst>
                  <a:ext uri="{FF2B5EF4-FFF2-40B4-BE49-F238E27FC236}">
                    <a16:creationId xmlns:a16="http://schemas.microsoft.com/office/drawing/2014/main" id="{5811C891-B820-B646-86E9-0FEF7FB8974A}"/>
                  </a:ext>
                </a:extLst>
              </p:cNvPr>
              <p:cNvSpPr>
                <a:spLocks noGrp="1" noRot="1" noChangeAspect="1" noMove="1" noResize="1" noEditPoints="1" noAdjustHandles="1" noChangeArrowheads="1" noChangeShapeType="1" noTextEdit="1"/>
              </p:cNvSpPr>
              <p:nvPr>
                <p:ph idx="1"/>
              </p:nvPr>
            </p:nvSpPr>
            <p:spPr>
              <a:xfrm>
                <a:off x="838200" y="2232025"/>
                <a:ext cx="10515600" cy="4351338"/>
              </a:xfrm>
              <a:blipFill>
                <a:blip r:embed="rId2"/>
                <a:stretch>
                  <a:fillRect t="-1749" b="-16910"/>
                </a:stretch>
              </a:blipFill>
            </p:spPr>
            <p:txBody>
              <a:bodyPr/>
              <a:lstStyle/>
              <a:p>
                <a:r>
                  <a:rPr lang="en-US">
                    <a:noFill/>
                  </a:rPr>
                  <a:t> </a:t>
                </a:r>
              </a:p>
            </p:txBody>
          </p:sp>
        </mc:Fallback>
      </mc:AlternateContent>
    </p:spTree>
    <p:extLst>
      <p:ext uri="{BB962C8B-B14F-4D97-AF65-F5344CB8AC3E}">
        <p14:creationId xmlns:p14="http://schemas.microsoft.com/office/powerpoint/2010/main" val="1214866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C4DC2-5471-274A-85AB-6FE6F6DDC754}"/>
              </a:ext>
            </a:extLst>
          </p:cNvPr>
          <p:cNvSpPr>
            <a:spLocks noGrp="1"/>
          </p:cNvSpPr>
          <p:nvPr>
            <p:ph type="title"/>
          </p:nvPr>
        </p:nvSpPr>
        <p:spPr/>
        <p:txBody>
          <a:bodyPr/>
          <a:lstStyle/>
          <a:p>
            <a:r>
              <a:rPr lang="en-US" dirty="0"/>
              <a:t>Example: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11C891-B820-B646-86E9-0FEF7FB8974A}"/>
                  </a:ext>
                </a:extLst>
              </p:cNvPr>
              <p:cNvSpPr>
                <a:spLocks noGrp="1"/>
              </p:cNvSpPr>
              <p:nvPr>
                <p:ph idx="1"/>
              </p:nvPr>
            </p:nvSpPr>
            <p:spPr>
              <a:xfrm>
                <a:off x="143933" y="2232025"/>
                <a:ext cx="4055533" cy="4351338"/>
              </a:xfrm>
            </p:spPr>
            <p:txBody>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𝑤𝑥</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𝑖</m:t>
                              </m:r>
                            </m:sup>
                          </m:sSup>
                        </m:e>
                      </m:nary>
                    </m:oMath>
                  </m:oMathPara>
                </a14:m>
                <a:endParaRPr lang="en-US" dirty="0"/>
              </a:p>
            </p:txBody>
          </p:sp>
        </mc:Choice>
        <mc:Fallback xmlns="">
          <p:sp>
            <p:nvSpPr>
              <p:cNvPr id="3" name="Content Placeholder 2">
                <a:extLst>
                  <a:ext uri="{FF2B5EF4-FFF2-40B4-BE49-F238E27FC236}">
                    <a16:creationId xmlns:a16="http://schemas.microsoft.com/office/drawing/2014/main" id="{5811C891-B820-B646-86E9-0FEF7FB8974A}"/>
                  </a:ext>
                </a:extLst>
              </p:cNvPr>
              <p:cNvSpPr>
                <a:spLocks noGrp="1" noRot="1" noChangeAspect="1" noMove="1" noResize="1" noEditPoints="1" noAdjustHandles="1" noChangeArrowheads="1" noChangeShapeType="1" noTextEdit="1"/>
              </p:cNvSpPr>
              <p:nvPr>
                <p:ph idx="1"/>
              </p:nvPr>
            </p:nvSpPr>
            <p:spPr>
              <a:xfrm>
                <a:off x="143933" y="2232025"/>
                <a:ext cx="4055533" cy="4351338"/>
              </a:xfrm>
              <a:blipFill>
                <a:blip r:embed="rId2"/>
                <a:stretch>
                  <a:fillRect t="-1749" b="-1691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8231B2A-2738-E341-914E-49478F3015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99365" y="2062691"/>
            <a:ext cx="7888351" cy="3724275"/>
          </a:xfrm>
          <a:prstGeom prst="rect">
            <a:avLst/>
          </a:prstGeom>
        </p:spPr>
      </p:pic>
    </p:spTree>
    <p:extLst>
      <p:ext uri="{BB962C8B-B14F-4D97-AF65-F5344CB8AC3E}">
        <p14:creationId xmlns:p14="http://schemas.microsoft.com/office/powerpoint/2010/main" val="113854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2B763-F475-DD4B-953D-68A354E74A28}"/>
              </a:ext>
            </a:extLst>
          </p:cNvPr>
          <p:cNvSpPr>
            <a:spLocks noGrp="1"/>
          </p:cNvSpPr>
          <p:nvPr>
            <p:ph type="title"/>
          </p:nvPr>
        </p:nvSpPr>
        <p:spPr/>
        <p:txBody>
          <a:bodyPr/>
          <a:lstStyle/>
          <a:p>
            <a:r>
              <a:rPr lang="en-US" dirty="0"/>
              <a:t>Training data</a:t>
            </a:r>
          </a:p>
        </p:txBody>
      </p:sp>
      <p:sp>
        <p:nvSpPr>
          <p:cNvPr id="3" name="Content Placeholder 2">
            <a:extLst>
              <a:ext uri="{FF2B5EF4-FFF2-40B4-BE49-F238E27FC236}">
                <a16:creationId xmlns:a16="http://schemas.microsoft.com/office/drawing/2014/main" id="{7DDFD02A-09C1-4246-B62E-A57895A4B1E9}"/>
              </a:ext>
            </a:extLst>
          </p:cNvPr>
          <p:cNvSpPr>
            <a:spLocks noGrp="1"/>
          </p:cNvSpPr>
          <p:nvPr>
            <p:ph idx="1"/>
          </p:nvPr>
        </p:nvSpPr>
        <p:spPr/>
        <p:txBody>
          <a:bodyPr/>
          <a:lstStyle/>
          <a:p>
            <a:r>
              <a:rPr lang="en-US" dirty="0"/>
              <a:t>The data collected (experience) is known as training data</a:t>
            </a:r>
          </a:p>
          <a:p>
            <a:r>
              <a:rPr lang="en-US" dirty="0"/>
              <a:t>Model is typically built off of the training data</a:t>
            </a:r>
          </a:p>
        </p:txBody>
      </p:sp>
      <p:pic>
        <p:nvPicPr>
          <p:cNvPr id="4" name="Picture 3">
            <a:extLst>
              <a:ext uri="{FF2B5EF4-FFF2-40B4-BE49-F238E27FC236}">
                <a16:creationId xmlns:a16="http://schemas.microsoft.com/office/drawing/2014/main" id="{D3D654AD-2606-B44C-8A64-D713C0993F42}"/>
              </a:ext>
            </a:extLst>
          </p:cNvPr>
          <p:cNvPicPr>
            <a:picLocks noChangeAspect="1"/>
          </p:cNvPicPr>
          <p:nvPr/>
        </p:nvPicPr>
        <p:blipFill>
          <a:blip r:embed="rId2"/>
          <a:stretch>
            <a:fillRect/>
          </a:stretch>
        </p:blipFill>
        <p:spPr>
          <a:xfrm>
            <a:off x="2023534" y="3048000"/>
            <a:ext cx="7670800" cy="3810000"/>
          </a:xfrm>
          <a:prstGeom prst="rect">
            <a:avLst/>
          </a:prstGeom>
        </p:spPr>
      </p:pic>
    </p:spTree>
    <p:extLst>
      <p:ext uri="{BB962C8B-B14F-4D97-AF65-F5344CB8AC3E}">
        <p14:creationId xmlns:p14="http://schemas.microsoft.com/office/powerpoint/2010/main" val="826895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FE932-569B-8249-BAB6-7530E4C26465}"/>
              </a:ext>
            </a:extLst>
          </p:cNvPr>
          <p:cNvSpPr>
            <a:spLocks noGrp="1"/>
          </p:cNvSpPr>
          <p:nvPr>
            <p:ph type="title"/>
          </p:nvPr>
        </p:nvSpPr>
        <p:spPr/>
        <p:txBody>
          <a:bodyPr/>
          <a:lstStyle/>
          <a:p>
            <a:r>
              <a:rPr lang="en-US" dirty="0"/>
              <a:t>Training Data</a:t>
            </a:r>
          </a:p>
        </p:txBody>
      </p:sp>
      <p:sp>
        <p:nvSpPr>
          <p:cNvPr id="3" name="Content Placeholder 2">
            <a:extLst>
              <a:ext uri="{FF2B5EF4-FFF2-40B4-BE49-F238E27FC236}">
                <a16:creationId xmlns:a16="http://schemas.microsoft.com/office/drawing/2014/main" id="{6416695C-A5C6-DB44-8AAB-4BE7AE6F7208}"/>
              </a:ext>
            </a:extLst>
          </p:cNvPr>
          <p:cNvSpPr>
            <a:spLocks noGrp="1"/>
          </p:cNvSpPr>
          <p:nvPr>
            <p:ph idx="1"/>
          </p:nvPr>
        </p:nvSpPr>
        <p:spPr>
          <a:xfrm>
            <a:off x="838200" y="1825625"/>
            <a:ext cx="3852333" cy="4351338"/>
          </a:xfrm>
        </p:spPr>
        <p:txBody>
          <a:bodyPr/>
          <a:lstStyle/>
          <a:p>
            <a:r>
              <a:rPr lang="en-US" dirty="0"/>
              <a:t>Training – Used to build the model</a:t>
            </a:r>
          </a:p>
          <a:p>
            <a:r>
              <a:rPr lang="en-US" dirty="0"/>
              <a:t>Testing – Used to validate the model and used to compare model types</a:t>
            </a:r>
          </a:p>
          <a:p>
            <a:r>
              <a:rPr lang="en-US" dirty="0"/>
              <a:t>Validation – Report on the final prediction results</a:t>
            </a:r>
          </a:p>
          <a:p>
            <a:r>
              <a:rPr lang="en-US" dirty="0"/>
              <a:t>Typical split is 70/20/10</a:t>
            </a:r>
          </a:p>
        </p:txBody>
      </p:sp>
      <p:pic>
        <p:nvPicPr>
          <p:cNvPr id="4" name="Picture 3">
            <a:extLst>
              <a:ext uri="{FF2B5EF4-FFF2-40B4-BE49-F238E27FC236}">
                <a16:creationId xmlns:a16="http://schemas.microsoft.com/office/drawing/2014/main" id="{08524B38-7C12-C44E-9CBA-1018937DC98E}"/>
              </a:ext>
            </a:extLst>
          </p:cNvPr>
          <p:cNvPicPr>
            <a:picLocks noChangeAspect="1"/>
          </p:cNvPicPr>
          <p:nvPr/>
        </p:nvPicPr>
        <p:blipFill>
          <a:blip r:embed="rId3"/>
          <a:stretch>
            <a:fillRect/>
          </a:stretch>
        </p:blipFill>
        <p:spPr>
          <a:xfrm>
            <a:off x="5215465" y="268612"/>
            <a:ext cx="6663267" cy="6535943"/>
          </a:xfrm>
          <a:prstGeom prst="rect">
            <a:avLst/>
          </a:prstGeom>
        </p:spPr>
      </p:pic>
    </p:spTree>
    <p:extLst>
      <p:ext uri="{BB962C8B-B14F-4D97-AF65-F5344CB8AC3E}">
        <p14:creationId xmlns:p14="http://schemas.microsoft.com/office/powerpoint/2010/main" val="1816466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C3860-4BDE-4A43-84A2-24B6D38B65B5}"/>
              </a:ext>
            </a:extLst>
          </p:cNvPr>
          <p:cNvSpPr>
            <a:spLocks noGrp="1"/>
          </p:cNvSpPr>
          <p:nvPr>
            <p:ph type="title"/>
          </p:nvPr>
        </p:nvSpPr>
        <p:spPr/>
        <p:txBody>
          <a:bodyPr/>
          <a:lstStyle/>
          <a:p>
            <a:r>
              <a:rPr lang="en-US" dirty="0"/>
              <a:t>No Free Lunch </a:t>
            </a:r>
            <a:r>
              <a:rPr lang="en-US" dirty="0" err="1"/>
              <a:t>Theorum</a:t>
            </a:r>
            <a:endParaRPr lang="en-US" dirty="0"/>
          </a:p>
        </p:txBody>
      </p:sp>
      <p:sp>
        <p:nvSpPr>
          <p:cNvPr id="3" name="Content Placeholder 2">
            <a:extLst>
              <a:ext uri="{FF2B5EF4-FFF2-40B4-BE49-F238E27FC236}">
                <a16:creationId xmlns:a16="http://schemas.microsoft.com/office/drawing/2014/main" id="{CA4CAC6C-6D98-1945-8FAE-BCAC71E8E0EA}"/>
              </a:ext>
            </a:extLst>
          </p:cNvPr>
          <p:cNvSpPr>
            <a:spLocks noGrp="1"/>
          </p:cNvSpPr>
          <p:nvPr>
            <p:ph idx="1"/>
          </p:nvPr>
        </p:nvSpPr>
        <p:spPr/>
        <p:txBody>
          <a:bodyPr>
            <a:normAutofit fontScale="85000" lnSpcReduction="20000"/>
          </a:bodyPr>
          <a:lstStyle/>
          <a:p>
            <a:r>
              <a:rPr lang="en-US" dirty="0"/>
              <a:t>Learning theory claims that a machine learning algorithm can generalize well from a ﬁnite training set of examples.</a:t>
            </a:r>
          </a:p>
          <a:p>
            <a:r>
              <a:rPr lang="en-US" dirty="0"/>
              <a:t>The no free lunch theorem for machine learning states that, averaged over all possible data-generating distributions, every classiﬁcation algorithm has the same error rate when classifying previously unobserved points.</a:t>
            </a:r>
          </a:p>
          <a:p>
            <a:r>
              <a:rPr lang="en-US" dirty="0"/>
              <a:t>These results hold only when we average over all possible data-generating distributions. If we make assumptions about the kinds of probability distributions we encounter in real-world applications, then we can design learning algorithms that perform well on these distributions.</a:t>
            </a:r>
          </a:p>
          <a:p>
            <a:r>
              <a:rPr lang="en-US" dirty="0"/>
              <a:t>The goal of machine learning research is not to seek a universal learning algorithm or the absolute best learning algorithm. Instead, our goal is to understand what kinds of distributions are relevant to the “real world” that an AI agent experiences, and what kinds of machine learning algorithms perform well on data drawn from the kinds of data-generating distributions we care about.</a:t>
            </a:r>
          </a:p>
          <a:p>
            <a:endParaRPr lang="en-US" dirty="0"/>
          </a:p>
        </p:txBody>
      </p:sp>
      <p:sp>
        <p:nvSpPr>
          <p:cNvPr id="4" name="Rectangle 3">
            <a:extLst>
              <a:ext uri="{FF2B5EF4-FFF2-40B4-BE49-F238E27FC236}">
                <a16:creationId xmlns:a16="http://schemas.microsoft.com/office/drawing/2014/main" id="{1DC158D7-C89F-7942-BFF3-BC55EF11FC9C}"/>
              </a:ext>
            </a:extLst>
          </p:cNvPr>
          <p:cNvSpPr/>
          <p:nvPr/>
        </p:nvSpPr>
        <p:spPr>
          <a:xfrm>
            <a:off x="313267" y="6311901"/>
            <a:ext cx="11540066" cy="369332"/>
          </a:xfrm>
          <a:prstGeom prst="rect">
            <a:avLst/>
          </a:prstGeom>
        </p:spPr>
        <p:txBody>
          <a:bodyPr wrap="square">
            <a:spAutoFit/>
          </a:bodyPr>
          <a:lstStyle/>
          <a:p>
            <a:r>
              <a:rPr lang="en-US" b="0" i="0" dirty="0">
                <a:solidFill>
                  <a:srgbClr val="000000"/>
                </a:solidFill>
                <a:effectLst/>
                <a:latin typeface="ff2"/>
              </a:rPr>
              <a:t>Wolpert, D. H. (1996). The lack of a priori distinction between learning algorithms. </a:t>
            </a:r>
            <a:r>
              <a:rPr lang="en-US" b="0" i="0" dirty="0">
                <a:solidFill>
                  <a:srgbClr val="000000"/>
                </a:solidFill>
                <a:effectLst/>
                <a:latin typeface="ff3"/>
              </a:rPr>
              <a:t>Neural</a:t>
            </a:r>
            <a:r>
              <a:rPr lang="en-US" dirty="0">
                <a:solidFill>
                  <a:srgbClr val="000000"/>
                </a:solidFill>
                <a:latin typeface="ff2"/>
              </a:rPr>
              <a:t> </a:t>
            </a:r>
            <a:r>
              <a:rPr lang="en-US" b="0" i="0" dirty="0">
                <a:solidFill>
                  <a:srgbClr val="000000"/>
                </a:solidFill>
                <a:effectLst/>
                <a:latin typeface="ff3"/>
              </a:rPr>
              <a:t>Computation</a:t>
            </a:r>
            <a:r>
              <a:rPr lang="en-US" b="0" i="0" dirty="0">
                <a:solidFill>
                  <a:srgbClr val="000000"/>
                </a:solidFill>
                <a:effectLst/>
                <a:latin typeface="ff2"/>
              </a:rPr>
              <a:t>, </a:t>
            </a:r>
            <a:r>
              <a:rPr lang="en-US" b="0" i="0" dirty="0">
                <a:solidFill>
                  <a:srgbClr val="000000"/>
                </a:solidFill>
                <a:effectLst/>
                <a:latin typeface="ff4"/>
              </a:rPr>
              <a:t>8</a:t>
            </a:r>
            <a:r>
              <a:rPr lang="en-US" b="0" i="0" dirty="0">
                <a:solidFill>
                  <a:srgbClr val="000000"/>
                </a:solidFill>
                <a:effectLst/>
                <a:latin typeface="ff2"/>
              </a:rPr>
              <a:t>(7), 1341–1390</a:t>
            </a:r>
            <a:endParaRPr lang="en-US" b="0" i="0" dirty="0">
              <a:solidFill>
                <a:srgbClr val="000000"/>
              </a:solidFill>
              <a:effectLst/>
              <a:latin typeface="ff3"/>
            </a:endParaRPr>
          </a:p>
        </p:txBody>
      </p:sp>
    </p:spTree>
    <p:extLst>
      <p:ext uri="{BB962C8B-B14F-4D97-AF65-F5344CB8AC3E}">
        <p14:creationId xmlns:p14="http://schemas.microsoft.com/office/powerpoint/2010/main" val="3712332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D648-F39F-D943-AC8A-392DB48D93C0}"/>
              </a:ext>
            </a:extLst>
          </p:cNvPr>
          <p:cNvSpPr>
            <a:spLocks noGrp="1"/>
          </p:cNvSpPr>
          <p:nvPr>
            <p:ph type="title"/>
          </p:nvPr>
        </p:nvSpPr>
        <p:spPr/>
        <p:txBody>
          <a:bodyPr/>
          <a:lstStyle/>
          <a:p>
            <a:r>
              <a:rPr lang="en-US" dirty="0"/>
              <a:t>Maximum Likelihood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F8CCFB-D612-614E-A1F1-C36C6D6483FF}"/>
                  </a:ext>
                </a:extLst>
              </p:cNvPr>
              <p:cNvSpPr>
                <a:spLocks noGrp="1"/>
              </p:cNvSpPr>
              <p:nvPr>
                <p:ph idx="1"/>
              </p:nvPr>
            </p:nvSpPr>
            <p:spPr/>
            <p:txBody>
              <a:bodyPr/>
              <a:lstStyle/>
              <a:p>
                <a:r>
                  <a:rPr lang="en-US" dirty="0"/>
                  <a:t>Consider a set of </a:t>
                </a:r>
                <a:r>
                  <a:rPr lang="en-US" i="1" dirty="0"/>
                  <a:t>m</a:t>
                </a:r>
                <a:r>
                  <a:rPr lang="en-US" dirty="0"/>
                  <a:t> examples </a:t>
                </a:r>
                <a14:m>
                  <m:oMath xmlns:m="http://schemas.openxmlformats.org/officeDocument/2006/math">
                    <m:r>
                      <a:rPr lang="en-US" i="1" smtClean="0">
                        <a:latin typeface="Cambria Math" panose="02040503050406030204" pitchFamily="18" charset="0"/>
                        <a:ea typeface="Cambria Math" panose="02040503050406030204" pitchFamily="18" charset="0"/>
                      </a:rPr>
                      <m:t>𝕏</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sup>
                        </m:sSup>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e>
                            </m:d>
                          </m:sup>
                        </m:sSup>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m:t>
                                </m:r>
                              </m:e>
                            </m:d>
                          </m:sup>
                        </m:sSup>
                      </m:e>
                    </m:d>
                  </m:oMath>
                </a14:m>
                <a:r>
                  <a:rPr lang="en-US" dirty="0"/>
                  <a:t> drawn from an unknown data generating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𝑑𝑎𝑡𝑎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dirty="0"/>
              </a:p>
              <a:p>
                <a:endParaRPr lang="en-US" dirty="0"/>
              </a:p>
              <a:p>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𝑚𝑜𝑑𝑒𝑙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e>
                    </m:d>
                  </m:oMath>
                </a14:m>
                <a:r>
                  <a:rPr lang="en-US" dirty="0"/>
                  <a:t> be a probability distribution mapping any </a:t>
                </a:r>
                <a14:m>
                  <m:oMath xmlns:m="http://schemas.openxmlformats.org/officeDocument/2006/math">
                    <m:r>
                      <a:rPr lang="en-US" b="0" i="1" smtClean="0">
                        <a:latin typeface="Cambria Math" panose="02040503050406030204" pitchFamily="18" charset="0"/>
                      </a:rPr>
                      <m:t>𝑥</m:t>
                    </m:r>
                  </m:oMath>
                </a14:m>
                <a:r>
                  <a:rPr lang="en-US" dirty="0"/>
                  <a:t> to the true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𝑑𝑎𝑡𝑎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𝑀𝐿</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t>
                              </m:r>
                            </m:e>
                            <m:sub>
                              <m:r>
                                <a:rPr lang="en-US" b="0" i="1" smtClean="0">
                                  <a:latin typeface="Cambria Math" panose="02040503050406030204" pitchFamily="18" charset="0"/>
                                </a:rPr>
                                <m:t>𝜃</m:t>
                              </m:r>
                            </m:sub>
                          </m:sSub>
                        </m:fNa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𝑚𝑜𝑑𝑒𝑙</m:t>
                                  </m:r>
                                </m:sub>
                              </m:sSub>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e>
                          </m:func>
                        </m:e>
                      </m:func>
                    </m:oMath>
                  </m:oMathPara>
                </a14:m>
                <a:endParaRPr lang="en-US" dirty="0"/>
              </a:p>
            </p:txBody>
          </p:sp>
        </mc:Choice>
        <mc:Fallback xmlns="">
          <p:sp>
            <p:nvSpPr>
              <p:cNvPr id="3" name="Content Placeholder 2">
                <a:extLst>
                  <a:ext uri="{FF2B5EF4-FFF2-40B4-BE49-F238E27FC236}">
                    <a16:creationId xmlns:a16="http://schemas.microsoft.com/office/drawing/2014/main" id="{2CF8CCFB-D612-614E-A1F1-C36C6D6483FF}"/>
                  </a:ext>
                </a:extLst>
              </p:cNvPr>
              <p:cNvSpPr>
                <a:spLocks noGrp="1" noRot="1" noChangeAspect="1" noMove="1" noResize="1" noEditPoints="1" noAdjustHandles="1" noChangeArrowheads="1" noChangeShapeType="1" noTextEdit="1"/>
              </p:cNvSpPr>
              <p:nvPr>
                <p:ph idx="1"/>
              </p:nvPr>
            </p:nvSpPr>
            <p:spPr>
              <a:blipFill>
                <a:blip r:embed="rId2"/>
                <a:stretch>
                  <a:fillRect l="-965" t="-1754" r="-1568"/>
                </a:stretch>
              </a:blipFill>
            </p:spPr>
            <p:txBody>
              <a:bodyPr/>
              <a:lstStyle/>
              <a:p>
                <a:r>
                  <a:rPr lang="en-US">
                    <a:noFill/>
                  </a:rPr>
                  <a:t> </a:t>
                </a:r>
              </a:p>
            </p:txBody>
          </p:sp>
        </mc:Fallback>
      </mc:AlternateContent>
    </p:spTree>
    <p:extLst>
      <p:ext uri="{BB962C8B-B14F-4D97-AF65-F5344CB8AC3E}">
        <p14:creationId xmlns:p14="http://schemas.microsoft.com/office/powerpoint/2010/main" val="2340727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D648-F39F-D943-AC8A-392DB48D93C0}"/>
              </a:ext>
            </a:extLst>
          </p:cNvPr>
          <p:cNvSpPr>
            <a:spLocks noGrp="1"/>
          </p:cNvSpPr>
          <p:nvPr>
            <p:ph type="title"/>
          </p:nvPr>
        </p:nvSpPr>
        <p:spPr/>
        <p:txBody>
          <a:bodyPr/>
          <a:lstStyle/>
          <a:p>
            <a:r>
              <a:rPr lang="en-US" dirty="0"/>
              <a:t>Maximum Likelihood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F8CCFB-D612-614E-A1F1-C36C6D6483FF}"/>
                  </a:ext>
                </a:extLst>
              </p:cNvPr>
              <p:cNvSpPr>
                <a:spLocks noGrp="1"/>
              </p:cNvSpPr>
              <p:nvPr>
                <p:ph idx="1"/>
              </p:nvPr>
            </p:nvSpPr>
            <p:spPr>
              <a:xfrm>
                <a:off x="838200" y="1825624"/>
                <a:ext cx="10515600" cy="4829175"/>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𝑀𝐿</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t>
                              </m:r>
                            </m:e>
                            <m:sub>
                              <m:r>
                                <a:rPr lang="en-US" b="0" i="1" smtClean="0">
                                  <a:latin typeface="Cambria Math" panose="02040503050406030204" pitchFamily="18" charset="0"/>
                                </a:rPr>
                                <m:t>𝜃</m:t>
                              </m:r>
                            </m:sub>
                          </m:sSub>
                        </m:fNa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𝑚𝑜𝑑𝑒𝑙</m:t>
                                  </m:r>
                                </m:sub>
                              </m:sSub>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e>
                          </m:func>
                        </m:e>
                      </m:func>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t>
                              </m:r>
                            </m:e>
                            <m:sub>
                              <m:r>
                                <a:rPr lang="en-US" b="0" i="1" smtClean="0">
                                  <a:latin typeface="Cambria Math" panose="02040503050406030204" pitchFamily="18" charset="0"/>
                                </a:rPr>
                                <m:t>𝜃</m:t>
                              </m:r>
                            </m:sub>
                          </m:sSub>
                        </m:fNa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𝑚𝑜𝑑𝑒𝑙</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𝜃</m:t>
                                      </m:r>
                                    </m:e>
                                  </m:d>
                                </m:e>
                              </m:nary>
                            </m:e>
                          </m:func>
                        </m:e>
                      </m:func>
                    </m:oMath>
                  </m:oMathPara>
                </a14:m>
                <a:endParaRPr lang="en-US" dirty="0"/>
              </a:p>
              <a:p>
                <a:pPr marL="0" indent="0">
                  <a:buNone/>
                </a:pPr>
                <a:endParaRPr lang="en-US" dirty="0"/>
              </a:p>
              <a:p>
                <a:pPr marL="0" indent="0">
                  <a:buNone/>
                </a:pPr>
                <a:r>
                  <a:rPr lang="en-US" dirty="0"/>
                  <a:t>Since multiplying probabilities is challenging due to underflow</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𝑀𝐿</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t>
                              </m:r>
                            </m:e>
                            <m:sub>
                              <m:r>
                                <a:rPr lang="en-US" b="0" i="1" smtClean="0">
                                  <a:latin typeface="Cambria Math" panose="02040503050406030204" pitchFamily="18" charset="0"/>
                                </a:rPr>
                                <m:t>𝜃</m:t>
                              </m:r>
                            </m:sub>
                          </m:sSub>
                        </m:fNa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𝑚𝑜𝑑𝑒𝑙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e>
                                      </m:d>
                                    </m:e>
                                  </m:func>
                                </m:e>
                              </m:nary>
                            </m:e>
                          </m:func>
                        </m:e>
                      </m:func>
                    </m:oMath>
                  </m:oMathPara>
                </a14:m>
                <a:endParaRPr lang="en-US" dirty="0"/>
              </a:p>
              <a:p>
                <a:pPr marL="0" indent="0">
                  <a:buNone/>
                </a:pPr>
                <a:r>
                  <a:rPr lang="en-US" dirty="0"/>
                  <a:t>Since log is monotonic</a:t>
                </a:r>
              </a:p>
            </p:txBody>
          </p:sp>
        </mc:Choice>
        <mc:Fallback xmlns="">
          <p:sp>
            <p:nvSpPr>
              <p:cNvPr id="3" name="Content Placeholder 2">
                <a:extLst>
                  <a:ext uri="{FF2B5EF4-FFF2-40B4-BE49-F238E27FC236}">
                    <a16:creationId xmlns:a16="http://schemas.microsoft.com/office/drawing/2014/main" id="{2CF8CCFB-D612-614E-A1F1-C36C6D6483FF}"/>
                  </a:ext>
                </a:extLst>
              </p:cNvPr>
              <p:cNvSpPr>
                <a:spLocks noGrp="1" noRot="1" noChangeAspect="1" noMove="1" noResize="1" noEditPoints="1" noAdjustHandles="1" noChangeArrowheads="1" noChangeShapeType="1" noTextEdit="1"/>
              </p:cNvSpPr>
              <p:nvPr>
                <p:ph idx="1"/>
              </p:nvPr>
            </p:nvSpPr>
            <p:spPr>
              <a:xfrm>
                <a:off x="838200" y="1825624"/>
                <a:ext cx="10515600" cy="4829175"/>
              </a:xfrm>
              <a:blipFill>
                <a:blip r:embed="rId2"/>
                <a:stretch>
                  <a:fillRect l="-1086" t="-12105" b="-28684"/>
                </a:stretch>
              </a:blipFill>
            </p:spPr>
            <p:txBody>
              <a:bodyPr/>
              <a:lstStyle/>
              <a:p>
                <a:r>
                  <a:rPr lang="en-US">
                    <a:noFill/>
                  </a:rPr>
                  <a:t> </a:t>
                </a:r>
              </a:p>
            </p:txBody>
          </p:sp>
        </mc:Fallback>
      </mc:AlternateContent>
    </p:spTree>
    <p:extLst>
      <p:ext uri="{BB962C8B-B14F-4D97-AF65-F5344CB8AC3E}">
        <p14:creationId xmlns:p14="http://schemas.microsoft.com/office/powerpoint/2010/main" val="3825184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1048B-B761-5E4F-9BDB-09339D02AC73}"/>
              </a:ext>
            </a:extLst>
          </p:cNvPr>
          <p:cNvSpPr>
            <a:spLocks noGrp="1"/>
          </p:cNvSpPr>
          <p:nvPr>
            <p:ph type="title"/>
          </p:nvPr>
        </p:nvSpPr>
        <p:spPr/>
        <p:txBody>
          <a:bodyPr/>
          <a:lstStyle/>
          <a:p>
            <a:r>
              <a:rPr lang="en-US" dirty="0"/>
              <a:t>Maximum Likelihood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6EC44A-5CBF-A24D-9E27-71478B904642}"/>
                  </a:ext>
                </a:extLst>
              </p:cNvPr>
              <p:cNvSpPr>
                <a:spLocks noGrp="1"/>
              </p:cNvSpPr>
              <p:nvPr>
                <p:ph idx="1"/>
              </p:nvPr>
            </p:nvSpPr>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𝑀𝐿</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t>
                              </m:r>
                            </m:e>
                            <m:sub>
                              <m:r>
                                <a:rPr lang="en-US" b="0" i="1" smtClean="0">
                                  <a:latin typeface="Cambria Math" panose="02040503050406030204" pitchFamily="18" charset="0"/>
                                </a:rPr>
                                <m:t>𝜃</m:t>
                              </m:r>
                            </m:sub>
                          </m:sSub>
                        </m:fNa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𝑚𝑜𝑑𝑒𝑙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e>
                                      </m:d>
                                    </m:e>
                                  </m:func>
                                </m:e>
                              </m:nary>
                            </m:e>
                          </m:func>
                        </m:e>
                      </m:func>
                    </m:oMath>
                  </m:oMathPara>
                </a14:m>
                <a:endParaRPr lang="en-US" dirty="0"/>
              </a:p>
              <a:p>
                <a:pPr marL="0" indent="0">
                  <a:buNone/>
                </a:pPr>
                <a:endParaRPr lang="en-US" dirty="0"/>
              </a:p>
              <a:p>
                <a:pPr marL="0" indent="0">
                  <a:buNone/>
                </a:pPr>
                <a:r>
                  <a:rPr lang="en-US" dirty="0"/>
                  <a:t>We can also computation this distribution by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oMath>
                </a14:m>
                <a:r>
                  <a:rPr lang="en-US" dirty="0"/>
                  <a:t> and the result is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𝑀𝐿</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t>
                              </m:r>
                            </m:e>
                            <m:sub>
                              <m:r>
                                <a:rPr lang="en-US" b="0" i="1" smtClean="0">
                                  <a:latin typeface="Cambria Math" panose="02040503050406030204" pitchFamily="18" charset="0"/>
                                </a:rPr>
                                <m:t>𝜃</m:t>
                              </m:r>
                            </m:sub>
                          </m:sSub>
                        </m:fNa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b="0" i="1" smtClean="0">
                                  <a:latin typeface="Cambria Math" panose="02040503050406030204" pitchFamily="18" charset="0"/>
                                  <a:ea typeface="Cambria Math" panose="02040503050406030204" pitchFamily="18" charset="0"/>
                                </a:rPr>
                                <m:t>𝔼</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 </m:t>
                                  </m:r>
                                </m:e>
                              </m:func>
                            </m:e>
                          </m:func>
                        </m:e>
                      </m:func>
                    </m:oMath>
                  </m:oMathPara>
                </a14:m>
                <a:endParaRPr lang="en-US" dirty="0"/>
              </a:p>
              <a:p>
                <a:pPr marL="0" indent="0">
                  <a:buNone/>
                </a:pPr>
                <a:endParaRPr lang="en-US" dirty="0"/>
              </a:p>
              <a:p>
                <a:pPr marL="0" indent="0">
                  <a:buNone/>
                </a:pPr>
                <a:r>
                  <a:rPr lang="en-US" dirty="0"/>
                  <a:t>Thus the ideal model is one that maximizes the expected value of the likelihood function</a:t>
                </a:r>
              </a:p>
            </p:txBody>
          </p:sp>
        </mc:Choice>
        <mc:Fallback xmlns="">
          <p:sp>
            <p:nvSpPr>
              <p:cNvPr id="3" name="Content Placeholder 2">
                <a:extLst>
                  <a:ext uri="{FF2B5EF4-FFF2-40B4-BE49-F238E27FC236}">
                    <a16:creationId xmlns:a16="http://schemas.microsoft.com/office/drawing/2014/main" id="{2B6EC44A-5CBF-A24D-9E27-71478B904642}"/>
                  </a:ext>
                </a:extLst>
              </p:cNvPr>
              <p:cNvSpPr>
                <a:spLocks noGrp="1" noRot="1" noChangeAspect="1" noMove="1" noResize="1" noEditPoints="1" noAdjustHandles="1" noChangeArrowheads="1" noChangeShapeType="1" noTextEdit="1"/>
              </p:cNvSpPr>
              <p:nvPr>
                <p:ph idx="1"/>
              </p:nvPr>
            </p:nvSpPr>
            <p:spPr>
              <a:blipFill>
                <a:blip r:embed="rId2"/>
                <a:stretch>
                  <a:fillRect l="-965" t="-31871" b="-3509"/>
                </a:stretch>
              </a:blipFill>
            </p:spPr>
            <p:txBody>
              <a:bodyPr/>
              <a:lstStyle/>
              <a:p>
                <a:r>
                  <a:rPr lang="en-US">
                    <a:noFill/>
                  </a:rPr>
                  <a:t> </a:t>
                </a:r>
              </a:p>
            </p:txBody>
          </p:sp>
        </mc:Fallback>
      </mc:AlternateContent>
    </p:spTree>
    <p:extLst>
      <p:ext uri="{BB962C8B-B14F-4D97-AF65-F5344CB8AC3E}">
        <p14:creationId xmlns:p14="http://schemas.microsoft.com/office/powerpoint/2010/main" val="3452434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830F-D597-AD41-830D-456DF500D692}"/>
              </a:ext>
            </a:extLst>
          </p:cNvPr>
          <p:cNvSpPr>
            <a:spLocks noGrp="1"/>
          </p:cNvSpPr>
          <p:nvPr>
            <p:ph type="title"/>
          </p:nvPr>
        </p:nvSpPr>
        <p:spPr/>
        <p:txBody>
          <a:bodyPr/>
          <a:lstStyle/>
          <a:p>
            <a:r>
              <a:rPr lang="en-US" dirty="0"/>
              <a:t>Other machine learning algorithms</a:t>
            </a:r>
          </a:p>
        </p:txBody>
      </p:sp>
      <p:sp>
        <p:nvSpPr>
          <p:cNvPr id="3" name="Content Placeholder 2">
            <a:extLst>
              <a:ext uri="{FF2B5EF4-FFF2-40B4-BE49-F238E27FC236}">
                <a16:creationId xmlns:a16="http://schemas.microsoft.com/office/drawing/2014/main" id="{EB736EDB-CC03-4945-8A60-A4D054A01BC0}"/>
              </a:ext>
            </a:extLst>
          </p:cNvPr>
          <p:cNvSpPr>
            <a:spLocks noGrp="1"/>
          </p:cNvSpPr>
          <p:nvPr>
            <p:ph idx="1"/>
          </p:nvPr>
        </p:nvSpPr>
        <p:spPr/>
        <p:txBody>
          <a:bodyPr/>
          <a:lstStyle/>
          <a:p>
            <a:r>
              <a:rPr lang="en-US" dirty="0"/>
              <a:t>Support Vector Machines</a:t>
            </a:r>
          </a:p>
          <a:p>
            <a:r>
              <a:rPr lang="en-US" dirty="0"/>
              <a:t>Logistic/Linear Regression</a:t>
            </a:r>
          </a:p>
          <a:p>
            <a:r>
              <a:rPr lang="en-US" dirty="0"/>
              <a:t>Decision Trees</a:t>
            </a:r>
          </a:p>
          <a:p>
            <a:r>
              <a:rPr lang="en-US" dirty="0"/>
              <a:t>Tree Ensembles</a:t>
            </a:r>
          </a:p>
          <a:p>
            <a:pPr lvl="1"/>
            <a:r>
              <a:rPr lang="en-US" dirty="0"/>
              <a:t>Random Forests</a:t>
            </a:r>
          </a:p>
          <a:p>
            <a:pPr lvl="1"/>
            <a:r>
              <a:rPr lang="en-US" dirty="0" err="1"/>
              <a:t>XGBoost</a:t>
            </a:r>
            <a:endParaRPr lang="en-US" dirty="0"/>
          </a:p>
          <a:p>
            <a:r>
              <a:rPr lang="en-US" dirty="0"/>
              <a:t>K-Means Clustering</a:t>
            </a:r>
          </a:p>
          <a:p>
            <a:r>
              <a:rPr lang="en-US" dirty="0"/>
              <a:t>Principal </a:t>
            </a:r>
            <a:r>
              <a:rPr lang="en-US"/>
              <a:t>Component Analysis</a:t>
            </a:r>
          </a:p>
        </p:txBody>
      </p:sp>
    </p:spTree>
    <p:extLst>
      <p:ext uri="{BB962C8B-B14F-4D97-AF65-F5344CB8AC3E}">
        <p14:creationId xmlns:p14="http://schemas.microsoft.com/office/powerpoint/2010/main" val="2229035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6D4E0-9183-1E42-B4B8-053DBC5DDA79}"/>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008C208-98EB-E24B-8B37-A80DCB420426}"/>
              </a:ext>
            </a:extLst>
          </p:cNvPr>
          <p:cNvSpPr>
            <a:spLocks noGrp="1"/>
          </p:cNvSpPr>
          <p:nvPr>
            <p:ph idx="1"/>
          </p:nvPr>
        </p:nvSpPr>
        <p:spPr/>
        <p:txBody>
          <a:bodyPr/>
          <a:lstStyle/>
          <a:p>
            <a:r>
              <a:rPr lang="en-US" dirty="0"/>
              <a:t>Learning Algorithms</a:t>
            </a:r>
          </a:p>
          <a:p>
            <a:r>
              <a:rPr lang="en-US" dirty="0"/>
              <a:t>Capacity, Overfitting, and Underfitting</a:t>
            </a:r>
          </a:p>
          <a:p>
            <a:r>
              <a:rPr lang="en-US" dirty="0"/>
              <a:t>Hyperparameters, Training, Testing and Validation</a:t>
            </a:r>
          </a:p>
          <a:p>
            <a:r>
              <a:rPr lang="en-US" dirty="0"/>
              <a:t>Maximum Likelihood Estimation</a:t>
            </a:r>
          </a:p>
          <a:p>
            <a:pPr marL="0" indent="0">
              <a:buNone/>
            </a:pPr>
            <a:endParaRPr lang="en-US" dirty="0"/>
          </a:p>
        </p:txBody>
      </p:sp>
    </p:spTree>
    <p:extLst>
      <p:ext uri="{BB962C8B-B14F-4D97-AF65-F5344CB8AC3E}">
        <p14:creationId xmlns:p14="http://schemas.microsoft.com/office/powerpoint/2010/main" val="822863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BF4F-1AAC-DF45-AFA7-262BFA0331A1}"/>
              </a:ext>
            </a:extLst>
          </p:cNvPr>
          <p:cNvSpPr>
            <a:spLocks noGrp="1"/>
          </p:cNvSpPr>
          <p:nvPr>
            <p:ph type="title"/>
          </p:nvPr>
        </p:nvSpPr>
        <p:spPr/>
        <p:txBody>
          <a:bodyPr/>
          <a:lstStyle/>
          <a:p>
            <a:r>
              <a:rPr lang="en-US" dirty="0"/>
              <a:t>Books on machine learning</a:t>
            </a:r>
          </a:p>
        </p:txBody>
      </p:sp>
      <p:sp>
        <p:nvSpPr>
          <p:cNvPr id="4" name="Rectangle 3">
            <a:extLst>
              <a:ext uri="{FF2B5EF4-FFF2-40B4-BE49-F238E27FC236}">
                <a16:creationId xmlns:a16="http://schemas.microsoft.com/office/drawing/2014/main" id="{FA021C26-B40C-024A-A376-FC07453B9FC0}"/>
              </a:ext>
            </a:extLst>
          </p:cNvPr>
          <p:cNvSpPr/>
          <p:nvPr/>
        </p:nvSpPr>
        <p:spPr>
          <a:xfrm>
            <a:off x="147637" y="5753397"/>
            <a:ext cx="6096000" cy="923330"/>
          </a:xfrm>
          <a:prstGeom prst="rect">
            <a:avLst/>
          </a:prstGeom>
        </p:spPr>
        <p:txBody>
          <a:bodyPr>
            <a:spAutoFit/>
          </a:bodyPr>
          <a:lstStyle/>
          <a:p>
            <a:r>
              <a:rPr lang="en-US" dirty="0">
                <a:hlinkClick r:id="rId2"/>
              </a:rPr>
              <a:t>https://www.microsoft.com/en-us/research/uploads/prod/2006/01/Bishop-Pattern-Recognition-and-Machine-Learning-2006.pdf</a:t>
            </a:r>
            <a:endParaRPr lang="en-US" dirty="0"/>
          </a:p>
        </p:txBody>
      </p:sp>
      <p:pic>
        <p:nvPicPr>
          <p:cNvPr id="6" name="Picture 5">
            <a:extLst>
              <a:ext uri="{FF2B5EF4-FFF2-40B4-BE49-F238E27FC236}">
                <a16:creationId xmlns:a16="http://schemas.microsoft.com/office/drawing/2014/main" id="{629D8862-1FA4-F74A-A4CA-E9BC2DEB3B75}"/>
              </a:ext>
            </a:extLst>
          </p:cNvPr>
          <p:cNvPicPr>
            <a:picLocks noChangeAspect="1"/>
          </p:cNvPicPr>
          <p:nvPr/>
        </p:nvPicPr>
        <p:blipFill>
          <a:blip r:embed="rId3"/>
          <a:stretch>
            <a:fillRect/>
          </a:stretch>
        </p:blipFill>
        <p:spPr>
          <a:xfrm>
            <a:off x="1385289" y="1485899"/>
            <a:ext cx="3115273" cy="4267497"/>
          </a:xfrm>
          <a:prstGeom prst="rect">
            <a:avLst/>
          </a:prstGeom>
        </p:spPr>
      </p:pic>
      <p:sp>
        <p:nvSpPr>
          <p:cNvPr id="7" name="Rectangle 6">
            <a:extLst>
              <a:ext uri="{FF2B5EF4-FFF2-40B4-BE49-F238E27FC236}">
                <a16:creationId xmlns:a16="http://schemas.microsoft.com/office/drawing/2014/main" id="{47BBB868-E07B-6C49-B424-3C0A684C89B5}"/>
              </a:ext>
            </a:extLst>
          </p:cNvPr>
          <p:cNvSpPr/>
          <p:nvPr/>
        </p:nvSpPr>
        <p:spPr>
          <a:xfrm>
            <a:off x="7481289" y="5753396"/>
            <a:ext cx="4281878" cy="369332"/>
          </a:xfrm>
          <a:prstGeom prst="rect">
            <a:avLst/>
          </a:prstGeom>
        </p:spPr>
        <p:txBody>
          <a:bodyPr wrap="none">
            <a:spAutoFit/>
          </a:bodyPr>
          <a:lstStyle/>
          <a:p>
            <a:r>
              <a:rPr lang="en-US" dirty="0">
                <a:hlinkClick r:id="rId4"/>
              </a:rPr>
              <a:t>https://www.cs.ubc.ca/~murphyk/MLbook/</a:t>
            </a:r>
            <a:endParaRPr lang="en-US" dirty="0"/>
          </a:p>
        </p:txBody>
      </p:sp>
      <p:pic>
        <p:nvPicPr>
          <p:cNvPr id="8" name="Picture 7">
            <a:extLst>
              <a:ext uri="{FF2B5EF4-FFF2-40B4-BE49-F238E27FC236}">
                <a16:creationId xmlns:a16="http://schemas.microsoft.com/office/drawing/2014/main" id="{B8627343-77B7-F445-B9B7-D314C0789D5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25811" y="1485899"/>
            <a:ext cx="3627988" cy="4267497"/>
          </a:xfrm>
          <a:prstGeom prst="rect">
            <a:avLst/>
          </a:prstGeom>
        </p:spPr>
      </p:pic>
    </p:spTree>
    <p:extLst>
      <p:ext uri="{BB962C8B-B14F-4D97-AF65-F5344CB8AC3E}">
        <p14:creationId xmlns:p14="http://schemas.microsoft.com/office/powerpoint/2010/main" val="975890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3F56D-B216-974F-A3A2-7AEC1A5DC838}"/>
              </a:ext>
            </a:extLst>
          </p:cNvPr>
          <p:cNvSpPr>
            <a:spLocks noGrp="1"/>
          </p:cNvSpPr>
          <p:nvPr>
            <p:ph type="title"/>
          </p:nvPr>
        </p:nvSpPr>
        <p:spPr/>
        <p:txBody>
          <a:bodyPr/>
          <a:lstStyle/>
          <a:p>
            <a:r>
              <a:rPr lang="en-US" dirty="0"/>
              <a:t>Learning Algorithms</a:t>
            </a:r>
          </a:p>
        </p:txBody>
      </p:sp>
      <p:sp>
        <p:nvSpPr>
          <p:cNvPr id="3" name="Content Placeholder 2">
            <a:extLst>
              <a:ext uri="{FF2B5EF4-FFF2-40B4-BE49-F238E27FC236}">
                <a16:creationId xmlns:a16="http://schemas.microsoft.com/office/drawing/2014/main" id="{9018E978-5BFA-924A-A993-6406809EED6A}"/>
              </a:ext>
            </a:extLst>
          </p:cNvPr>
          <p:cNvSpPr>
            <a:spLocks noGrp="1"/>
          </p:cNvSpPr>
          <p:nvPr>
            <p:ph idx="1"/>
          </p:nvPr>
        </p:nvSpPr>
        <p:spPr/>
        <p:txBody>
          <a:bodyPr/>
          <a:lstStyle/>
          <a:p>
            <a:r>
              <a:rPr lang="en-US" dirty="0"/>
              <a:t>Different type of algorithms than algorithms courses cover</a:t>
            </a:r>
          </a:p>
          <a:p>
            <a:pPr lvl="1"/>
            <a:r>
              <a:rPr lang="en-US" dirty="0"/>
              <a:t>i.e. search, sort, graph traversal</a:t>
            </a:r>
          </a:p>
          <a:p>
            <a:pPr lvl="1"/>
            <a:endParaRPr lang="en-US" dirty="0"/>
          </a:p>
          <a:p>
            <a:r>
              <a:rPr lang="en-US" dirty="0"/>
              <a:t>“A computer program is said to learn from experience </a:t>
            </a:r>
            <a:r>
              <a:rPr lang="en-US" i="1" dirty="0"/>
              <a:t>E</a:t>
            </a:r>
            <a:r>
              <a:rPr lang="en-US" dirty="0"/>
              <a:t> with respect to some class of tasks </a:t>
            </a:r>
            <a:r>
              <a:rPr lang="en-US" i="1" dirty="0"/>
              <a:t>T</a:t>
            </a:r>
            <a:r>
              <a:rPr lang="en-US" dirty="0"/>
              <a:t> and performance measure </a:t>
            </a:r>
            <a:r>
              <a:rPr lang="en-US" i="1" dirty="0"/>
              <a:t>P</a:t>
            </a:r>
            <a:r>
              <a:rPr lang="en-US" dirty="0"/>
              <a:t>, if its performance at </a:t>
            </a:r>
            <a:r>
              <a:rPr lang="en-US" i="1" dirty="0"/>
              <a:t>T</a:t>
            </a:r>
            <a:r>
              <a:rPr lang="en-US" dirty="0"/>
              <a:t> as measured by </a:t>
            </a:r>
            <a:r>
              <a:rPr lang="en-US" i="1" dirty="0"/>
              <a:t>P</a:t>
            </a:r>
            <a:r>
              <a:rPr lang="en-US" dirty="0"/>
              <a:t> improves with </a:t>
            </a:r>
            <a:r>
              <a:rPr lang="en-US" i="1" dirty="0"/>
              <a:t>E.”</a:t>
            </a:r>
          </a:p>
          <a:p>
            <a:pPr lvl="1"/>
            <a:r>
              <a:rPr lang="en-US" dirty="0"/>
              <a:t>Mitchell, T. M. (1997). Machine Learning. McGraw-Hill, New York.</a:t>
            </a:r>
          </a:p>
          <a:p>
            <a:endParaRPr lang="en-US" dirty="0"/>
          </a:p>
          <a:p>
            <a:r>
              <a:rPr lang="en-US" dirty="0"/>
              <a:t>In most cases, do not guarantee an optimal solution, runtime, performance, </a:t>
            </a:r>
            <a:r>
              <a:rPr lang="en-US" dirty="0" err="1"/>
              <a:t>etc</a:t>
            </a:r>
            <a:endParaRPr lang="en-US" dirty="0"/>
          </a:p>
        </p:txBody>
      </p:sp>
    </p:spTree>
    <p:extLst>
      <p:ext uri="{BB962C8B-B14F-4D97-AF65-F5344CB8AC3E}">
        <p14:creationId xmlns:p14="http://schemas.microsoft.com/office/powerpoint/2010/main" val="1484576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E624D-DDD6-AB4B-B9A4-5A24A49E6236}"/>
              </a:ext>
            </a:extLst>
          </p:cNvPr>
          <p:cNvSpPr>
            <a:spLocks noGrp="1"/>
          </p:cNvSpPr>
          <p:nvPr>
            <p:ph type="title"/>
          </p:nvPr>
        </p:nvSpPr>
        <p:spPr/>
        <p:txBody>
          <a:bodyPr/>
          <a:lstStyle/>
          <a:p>
            <a:r>
              <a:rPr lang="en-US" dirty="0"/>
              <a:t>Learning Algorithms</a:t>
            </a:r>
          </a:p>
        </p:txBody>
      </p:sp>
      <p:sp>
        <p:nvSpPr>
          <p:cNvPr id="3" name="Content Placeholder 2">
            <a:extLst>
              <a:ext uri="{FF2B5EF4-FFF2-40B4-BE49-F238E27FC236}">
                <a16:creationId xmlns:a16="http://schemas.microsoft.com/office/drawing/2014/main" id="{EDBE9C82-5A8C-0A4D-B9E0-9CB8DF39EF31}"/>
              </a:ext>
            </a:extLst>
          </p:cNvPr>
          <p:cNvSpPr>
            <a:spLocks noGrp="1"/>
          </p:cNvSpPr>
          <p:nvPr>
            <p:ph idx="1"/>
          </p:nvPr>
        </p:nvSpPr>
        <p:spPr/>
        <p:txBody>
          <a:bodyPr>
            <a:normAutofit lnSpcReduction="10000"/>
          </a:bodyPr>
          <a:lstStyle/>
          <a:p>
            <a:r>
              <a:rPr lang="en-US" dirty="0"/>
              <a:t>“A computer program is said to learn from experience </a:t>
            </a:r>
            <a:r>
              <a:rPr lang="en-US" i="1" dirty="0"/>
              <a:t>E</a:t>
            </a:r>
            <a:r>
              <a:rPr lang="en-US" dirty="0"/>
              <a:t> with respect to some class of tasks </a:t>
            </a:r>
            <a:r>
              <a:rPr lang="en-US" i="1" dirty="0"/>
              <a:t>T</a:t>
            </a:r>
            <a:r>
              <a:rPr lang="en-US" dirty="0"/>
              <a:t> and performance measure </a:t>
            </a:r>
            <a:r>
              <a:rPr lang="en-US" i="1" dirty="0"/>
              <a:t>P</a:t>
            </a:r>
            <a:r>
              <a:rPr lang="en-US" dirty="0"/>
              <a:t>, if its performance at </a:t>
            </a:r>
            <a:r>
              <a:rPr lang="en-US" i="1" dirty="0"/>
              <a:t>T</a:t>
            </a:r>
            <a:r>
              <a:rPr lang="en-US" dirty="0"/>
              <a:t> as measured by </a:t>
            </a:r>
            <a:r>
              <a:rPr lang="en-US" i="1" dirty="0"/>
              <a:t>P</a:t>
            </a:r>
            <a:r>
              <a:rPr lang="en-US" dirty="0"/>
              <a:t> improves with </a:t>
            </a:r>
            <a:r>
              <a:rPr lang="en-US" i="1" dirty="0"/>
              <a:t>E.”</a:t>
            </a:r>
          </a:p>
          <a:p>
            <a:endParaRPr lang="en-US" dirty="0"/>
          </a:p>
          <a:p>
            <a:r>
              <a:rPr lang="en-US" i="1" dirty="0"/>
              <a:t>T </a:t>
            </a:r>
            <a:r>
              <a:rPr lang="en-US" dirty="0"/>
              <a:t>– something we would like to predict</a:t>
            </a:r>
          </a:p>
          <a:p>
            <a:pPr lvl="1"/>
            <a:r>
              <a:rPr lang="en-US" dirty="0"/>
              <a:t>Price of house sale, likelihood a customer will leave HBO streaming, </a:t>
            </a:r>
            <a:r>
              <a:rPr lang="en-US" dirty="0" err="1"/>
              <a:t>etc</a:t>
            </a:r>
            <a:endParaRPr lang="en-US" dirty="0"/>
          </a:p>
          <a:p>
            <a:r>
              <a:rPr lang="en-US" i="1" dirty="0"/>
              <a:t>E</a:t>
            </a:r>
            <a:r>
              <a:rPr lang="en-US" dirty="0"/>
              <a:t> – generally collected data relevant to </a:t>
            </a:r>
            <a:r>
              <a:rPr lang="en-US" i="1" dirty="0"/>
              <a:t>T</a:t>
            </a:r>
          </a:p>
          <a:p>
            <a:pPr lvl="1"/>
            <a:r>
              <a:rPr lang="en-US" dirty="0"/>
              <a:t>How big is the house, was the customer only watching game of thrones?</a:t>
            </a:r>
          </a:p>
          <a:p>
            <a:r>
              <a:rPr lang="en-US" i="1" dirty="0"/>
              <a:t>P </a:t>
            </a:r>
            <a:r>
              <a:rPr lang="en-US" dirty="0"/>
              <a:t>– accuracy, error between predicted and actual value</a:t>
            </a:r>
          </a:p>
          <a:p>
            <a:pPr lvl="1"/>
            <a:r>
              <a:rPr lang="en-US" dirty="0"/>
              <a:t>Sale price – predicted price, did the customer actually churn?</a:t>
            </a:r>
          </a:p>
        </p:txBody>
      </p:sp>
    </p:spTree>
    <p:extLst>
      <p:ext uri="{BB962C8B-B14F-4D97-AF65-F5344CB8AC3E}">
        <p14:creationId xmlns:p14="http://schemas.microsoft.com/office/powerpoint/2010/main" val="962691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6339F-22CD-5F40-9828-0674300B4ACE}"/>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953C6B57-E938-E041-803A-887F15B5A5E4}"/>
              </a:ext>
            </a:extLst>
          </p:cNvPr>
          <p:cNvSpPr>
            <a:spLocks noGrp="1"/>
          </p:cNvSpPr>
          <p:nvPr>
            <p:ph idx="1"/>
          </p:nvPr>
        </p:nvSpPr>
        <p:spPr/>
        <p:txBody>
          <a:bodyPr/>
          <a:lstStyle/>
          <a:p>
            <a:r>
              <a:rPr lang="en-US" dirty="0"/>
              <a:t>Primary tasks</a:t>
            </a:r>
          </a:p>
          <a:p>
            <a:pPr lvl="1"/>
            <a:r>
              <a:rPr lang="en-US" dirty="0"/>
              <a:t>Classification – Discrete outcomes</a:t>
            </a:r>
          </a:p>
          <a:p>
            <a:pPr lvl="1"/>
            <a:r>
              <a:rPr lang="en-US" dirty="0"/>
              <a:t>Regression – Continuous outcomes</a:t>
            </a:r>
          </a:p>
          <a:p>
            <a:r>
              <a:rPr lang="en-US" dirty="0"/>
              <a:t>Other types of tasks</a:t>
            </a:r>
          </a:p>
          <a:p>
            <a:pPr lvl="1"/>
            <a:r>
              <a:rPr lang="en-US" dirty="0"/>
              <a:t>Denoising</a:t>
            </a:r>
          </a:p>
          <a:p>
            <a:pPr lvl="1"/>
            <a:r>
              <a:rPr lang="en-US" dirty="0"/>
              <a:t>Translation</a:t>
            </a:r>
          </a:p>
          <a:p>
            <a:pPr lvl="1"/>
            <a:r>
              <a:rPr lang="en-US" dirty="0"/>
              <a:t>Density Estimation</a:t>
            </a:r>
          </a:p>
          <a:p>
            <a:pPr lvl="1"/>
            <a:r>
              <a:rPr lang="en-US" dirty="0"/>
              <a:t>Anomaly Detection</a:t>
            </a:r>
          </a:p>
          <a:p>
            <a:pPr lvl="1"/>
            <a:r>
              <a:rPr lang="en-US" dirty="0"/>
              <a:t>Imputation of missing values</a:t>
            </a:r>
          </a:p>
          <a:p>
            <a:pPr lvl="1"/>
            <a:r>
              <a:rPr lang="en-US" dirty="0"/>
              <a:t>Clustering</a:t>
            </a:r>
          </a:p>
        </p:txBody>
      </p:sp>
      <p:pic>
        <p:nvPicPr>
          <p:cNvPr id="4" name="Picture 3">
            <a:extLst>
              <a:ext uri="{FF2B5EF4-FFF2-40B4-BE49-F238E27FC236}">
                <a16:creationId xmlns:a16="http://schemas.microsoft.com/office/drawing/2014/main" id="{E1BB7F03-17C9-EC47-9EEC-27811249EA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29337" y="1825625"/>
            <a:ext cx="6064250" cy="3032125"/>
          </a:xfrm>
          <a:prstGeom prst="rect">
            <a:avLst/>
          </a:prstGeom>
        </p:spPr>
      </p:pic>
    </p:spTree>
    <p:extLst>
      <p:ext uri="{BB962C8B-B14F-4D97-AF65-F5344CB8AC3E}">
        <p14:creationId xmlns:p14="http://schemas.microsoft.com/office/powerpoint/2010/main" val="4046166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6936-EAA9-7248-93CC-2534B6866F9E}"/>
              </a:ext>
            </a:extLst>
          </p:cNvPr>
          <p:cNvSpPr>
            <a:spLocks noGrp="1"/>
          </p:cNvSpPr>
          <p:nvPr>
            <p:ph type="title"/>
          </p:nvPr>
        </p:nvSpPr>
        <p:spPr/>
        <p:txBody>
          <a:bodyPr/>
          <a:lstStyle/>
          <a:p>
            <a:r>
              <a:rPr lang="en-US" dirty="0"/>
              <a:t>Experience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D9FDD1-5214-EE44-8E03-0DA5706AED4C}"/>
                  </a:ext>
                </a:extLst>
              </p:cNvPr>
              <p:cNvSpPr>
                <a:spLocks noGrp="1"/>
              </p:cNvSpPr>
              <p:nvPr>
                <p:ph idx="1"/>
              </p:nvPr>
            </p:nvSpPr>
            <p:spPr>
              <a:xfrm>
                <a:off x="838200" y="1825625"/>
                <a:ext cx="10515600" cy="3689350"/>
              </a:xfrm>
            </p:spPr>
            <p:txBody>
              <a:bodyPr>
                <a:normAutofit fontScale="92500"/>
              </a:bodyPr>
              <a:lstStyle/>
              <a:p>
                <a:r>
                  <a:rPr lang="en-US" dirty="0"/>
                  <a:t>Dataset is a population of many samples, sometimes called data points</a:t>
                </a:r>
              </a:p>
              <a:p>
                <a:r>
                  <a:rPr lang="en-US" dirty="0"/>
                  <a:t>A common way to encode a dataset is in a design matrix</a:t>
                </a:r>
              </a:p>
              <a:p>
                <a:pPr lvl="1"/>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p>
                    </m:sSup>
                  </m:oMath>
                </a14:m>
                <a:endParaRPr lang="en-US" b="0" dirty="0">
                  <a:ea typeface="Cambria Math" panose="02040503050406030204" pitchFamily="18" charset="0"/>
                </a:endParaRPr>
              </a:p>
              <a:p>
                <a:pPr lvl="1"/>
                <a:r>
                  <a:rPr lang="en-US" dirty="0"/>
                  <a:t>Example – Iris dataset is a collection of measures of different parts of plants</a:t>
                </a:r>
              </a:p>
              <a:p>
                <a:pPr lvl="2"/>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150×4</m:t>
                        </m:r>
                      </m:sup>
                    </m:sSup>
                  </m:oMath>
                </a14:m>
                <a:endParaRPr lang="en-US" b="0" dirty="0">
                  <a:ea typeface="Cambria Math" panose="02040503050406030204" pitchFamily="18" charset="0"/>
                </a:endParaRPr>
              </a:p>
              <a:p>
                <a:pPr lvl="2"/>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a14:m>
                <a:r>
                  <a:rPr lang="en-US" b="0" dirty="0">
                    <a:ea typeface="Cambria Math" panose="02040503050406030204" pitchFamily="18" charset="0"/>
                  </a:rPr>
                  <a:t> corresponds to the sepal length of plant </a:t>
                </a:r>
                <a14:m>
                  <m:oMath xmlns:m="http://schemas.openxmlformats.org/officeDocument/2006/math">
                    <m:r>
                      <a:rPr lang="en-US" b="0" i="1" smtClean="0">
                        <a:latin typeface="Cambria Math" panose="02040503050406030204" pitchFamily="18" charset="0"/>
                      </a:rPr>
                      <m:t>𝑖</m:t>
                    </m:r>
                  </m:oMath>
                </a14:m>
                <a:r>
                  <a:rPr lang="en-US" b="0" dirty="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b="0" i="1" smtClean="0">
                            <a:latin typeface="Cambria Math" panose="02040503050406030204" pitchFamily="18" charset="0"/>
                          </a:rPr>
                          <m:t>,2</m:t>
                        </m:r>
                      </m:sub>
                    </m:sSub>
                  </m:oMath>
                </a14:m>
                <a:r>
                  <a:rPr lang="en-US" b="0" dirty="0">
                    <a:ea typeface="Cambria Math" panose="02040503050406030204" pitchFamily="18" charset="0"/>
                  </a:rPr>
                  <a:t> is the sepal width of plant </a:t>
                </a:r>
                <a14:m>
                  <m:oMath xmlns:m="http://schemas.openxmlformats.org/officeDocument/2006/math">
                    <m:r>
                      <a:rPr lang="en-US" b="0" i="1" smtClean="0">
                        <a:latin typeface="Cambria Math" panose="02040503050406030204" pitchFamily="18" charset="0"/>
                      </a:rPr>
                      <m:t>𝑖</m:t>
                    </m:r>
                  </m:oMath>
                </a14:m>
                <a:r>
                  <a:rPr lang="en-US" b="0" dirty="0">
                    <a:ea typeface="Cambria Math" panose="02040503050406030204" pitchFamily="18" charset="0"/>
                  </a:rPr>
                  <a:t>, </a:t>
                </a:r>
                <a:r>
                  <a:rPr lang="en-US" b="0" dirty="0" err="1">
                    <a:ea typeface="Cambria Math" panose="02040503050406030204" pitchFamily="18" charset="0"/>
                  </a:rPr>
                  <a:t>etc</a:t>
                </a:r>
                <a:endParaRPr lang="en-US" b="0" dirty="0">
                  <a:ea typeface="Cambria Math" panose="02040503050406030204" pitchFamily="18" charset="0"/>
                </a:endParaRPr>
              </a:p>
              <a:p>
                <a:r>
                  <a:rPr lang="en-US" dirty="0">
                    <a:ea typeface="Cambria Math" panose="02040503050406030204" pitchFamily="18" charset="0"/>
                  </a:rPr>
                  <a:t>With the design matrix, there is often a vector of labels, </a:t>
                </a:r>
                <a14:m>
                  <m:oMath xmlns:m="http://schemas.openxmlformats.org/officeDocument/2006/math">
                    <m:r>
                      <a:rPr lang="en-US" b="0" i="1" smtClean="0">
                        <a:latin typeface="Cambria Math" panose="02040503050406030204" pitchFamily="18" charset="0"/>
                        <a:ea typeface="Cambria Math" panose="02040503050406030204" pitchFamily="18" charset="0"/>
                      </a:rPr>
                      <m:t>𝑦</m:t>
                    </m:r>
                  </m:oMath>
                </a14:m>
                <a:endParaRPr lang="en-US" b="0" dirty="0">
                  <a:ea typeface="Cambria Math" panose="02040503050406030204" pitchFamily="18" charset="0"/>
                </a:endParaRPr>
              </a:p>
              <a:p>
                <a:pPr lvl="1"/>
                <a:r>
                  <a:rPr lang="en-US" dirty="0">
                    <a:ea typeface="Cambria Math" panose="02040503050406030204" pitchFamily="18" charset="0"/>
                  </a:rPr>
                  <a:t>For classification,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oMath>
                </a14:m>
                <a:r>
                  <a:rPr lang="en-US" b="0" dirty="0">
                    <a:ea typeface="Cambria Math" panose="02040503050406030204" pitchFamily="18" charset="0"/>
                  </a:rPr>
                  <a:t> can either be the number of the class containing </a:t>
                </a:r>
                <a14:m>
                  <m:oMath xmlns:m="http://schemas.openxmlformats.org/officeDocument/2006/math">
                    <m:r>
                      <a:rPr lang="en-US" b="0" i="1" smtClean="0">
                        <a:latin typeface="Cambria Math" panose="02040503050406030204" pitchFamily="18" charset="0"/>
                        <a:ea typeface="Cambria Math" panose="02040503050406030204" pitchFamily="18" charset="0"/>
                      </a:rPr>
                      <m:t>𝑖</m:t>
                    </m:r>
                  </m:oMath>
                </a14:m>
                <a:r>
                  <a:rPr lang="en-US" b="0" dirty="0">
                    <a:ea typeface="Cambria Math" panose="02040503050406030204" pitchFamily="18" charset="0"/>
                  </a:rPr>
                  <a:t> or it can be “one-hot encoded”</a:t>
                </a:r>
              </a:p>
              <a:p>
                <a:pPr lvl="2"/>
                <a:endParaRPr lang="en-US" b="0" dirty="0">
                  <a:ea typeface="Cambria Math" panose="02040503050406030204" pitchFamily="18" charset="0"/>
                </a:endParaRPr>
              </a:p>
              <a:p>
                <a:pPr lvl="2"/>
                <a:endParaRPr lang="en-US" b="0" dirty="0">
                  <a:ea typeface="Cambria Math" panose="02040503050406030204" pitchFamily="18" charset="0"/>
                </a:endParaRPr>
              </a:p>
              <a:p>
                <a:pPr lvl="2"/>
                <a:endParaRPr lang="en-US" b="0" dirty="0">
                  <a:ea typeface="Cambria Math" panose="02040503050406030204" pitchFamily="18" charset="0"/>
                </a:endParaRPr>
              </a:p>
              <a:p>
                <a:pPr lvl="2"/>
                <a:endParaRPr lang="en-US" dirty="0"/>
              </a:p>
            </p:txBody>
          </p:sp>
        </mc:Choice>
        <mc:Fallback xmlns="">
          <p:sp>
            <p:nvSpPr>
              <p:cNvPr id="3" name="Content Placeholder 2">
                <a:extLst>
                  <a:ext uri="{FF2B5EF4-FFF2-40B4-BE49-F238E27FC236}">
                    <a16:creationId xmlns:a16="http://schemas.microsoft.com/office/drawing/2014/main" id="{A2D9FDD1-5214-EE44-8E03-0DA5706AED4C}"/>
                  </a:ext>
                </a:extLst>
              </p:cNvPr>
              <p:cNvSpPr>
                <a:spLocks noGrp="1" noRot="1" noChangeAspect="1" noMove="1" noResize="1" noEditPoints="1" noAdjustHandles="1" noChangeArrowheads="1" noChangeShapeType="1" noTextEdit="1"/>
              </p:cNvSpPr>
              <p:nvPr>
                <p:ph idx="1"/>
              </p:nvPr>
            </p:nvSpPr>
            <p:spPr>
              <a:xfrm>
                <a:off x="838200" y="1825625"/>
                <a:ext cx="10515600" cy="3689350"/>
              </a:xfrm>
              <a:blipFill>
                <a:blip r:embed="rId2"/>
                <a:stretch>
                  <a:fillRect l="-844" t="-275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17CA0EA-2764-5744-8D27-5F7A3EF7A7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86201" y="4980031"/>
            <a:ext cx="6583362" cy="2135144"/>
          </a:xfrm>
          <a:prstGeom prst="rect">
            <a:avLst/>
          </a:prstGeom>
        </p:spPr>
      </p:pic>
    </p:spTree>
    <p:extLst>
      <p:ext uri="{BB962C8B-B14F-4D97-AF65-F5344CB8AC3E}">
        <p14:creationId xmlns:p14="http://schemas.microsoft.com/office/powerpoint/2010/main" val="3992275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A5AD-68D8-5A4D-8ED0-4436FDA5C6C3}"/>
              </a:ext>
            </a:extLst>
          </p:cNvPr>
          <p:cNvSpPr>
            <a:spLocks noGrp="1"/>
          </p:cNvSpPr>
          <p:nvPr>
            <p:ph type="title"/>
          </p:nvPr>
        </p:nvSpPr>
        <p:spPr/>
        <p:txBody>
          <a:bodyPr/>
          <a:lstStyle/>
          <a:p>
            <a:r>
              <a:rPr lang="en-US" dirty="0"/>
              <a:t>Example: Linear Regression</a:t>
            </a:r>
          </a:p>
        </p:txBody>
      </p:sp>
      <p:pic>
        <p:nvPicPr>
          <p:cNvPr id="5" name="Picture 4">
            <a:extLst>
              <a:ext uri="{FF2B5EF4-FFF2-40B4-BE49-F238E27FC236}">
                <a16:creationId xmlns:a16="http://schemas.microsoft.com/office/drawing/2014/main" id="{4E24746E-7F5E-9444-A05F-F979A2CB2039}"/>
              </a:ext>
            </a:extLst>
          </p:cNvPr>
          <p:cNvPicPr>
            <a:picLocks noChangeAspect="1"/>
          </p:cNvPicPr>
          <p:nvPr/>
        </p:nvPicPr>
        <p:blipFill>
          <a:blip r:embed="rId2"/>
          <a:stretch>
            <a:fillRect/>
          </a:stretch>
        </p:blipFill>
        <p:spPr>
          <a:xfrm>
            <a:off x="838200" y="2281495"/>
            <a:ext cx="9447213" cy="457650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AA6344-5A2C-5E49-8397-B1EE38379018}"/>
                  </a:ext>
                </a:extLst>
              </p:cNvPr>
              <p:cNvSpPr txBox="1"/>
              <p:nvPr/>
            </p:nvSpPr>
            <p:spPr>
              <a:xfrm>
                <a:off x="1134533" y="1490133"/>
                <a:ext cx="9598728" cy="595035"/>
              </a:xfrm>
              <a:prstGeom prst="rect">
                <a:avLst/>
              </a:prstGeom>
              <a:noFill/>
            </p:spPr>
            <p:txBody>
              <a:bodyPr wrap="square" rtlCol="0">
                <a:spAutoFit/>
              </a:bodyPr>
              <a:lstStyle/>
              <a:p>
                <a:r>
                  <a:rPr lang="en-US" sz="3200" dirty="0"/>
                  <a:t>Task: minimize </a:t>
                </a:r>
                <a14:m>
                  <m:oMath xmlns:m="http://schemas.openxmlformats.org/officeDocument/2006/math">
                    <m:nary>
                      <m:naryPr>
                        <m:chr m:val="∑"/>
                        <m:supHide m:val="on"/>
                        <m:ctrlPr>
                          <a:rPr lang="en-US" sz="3200" b="0" i="1" smtClean="0">
                            <a:latin typeface="Cambria Math" panose="02040503050406030204" pitchFamily="18" charset="0"/>
                          </a:rPr>
                        </m:ctrlPr>
                      </m:naryPr>
                      <m:sub>
                        <m:r>
                          <a:rPr lang="en-US" sz="3200" b="0" i="1" smtClean="0">
                            <a:latin typeface="Cambria Math" panose="02040503050406030204" pitchFamily="18" charset="0"/>
                          </a:rPr>
                          <m:t>𝑖</m:t>
                        </m:r>
                        <m:r>
                          <a:rPr lang="en-US" sz="3200" b="0" i="1" smtClean="0">
                            <a:latin typeface="Cambria Math" panose="02040503050406030204" pitchFamily="18" charset="0"/>
                          </a:rPr>
                          <m:t>∈</m:t>
                        </m:r>
                        <m:r>
                          <a:rPr lang="en-US" sz="3200" b="0" i="1" smtClean="0">
                            <a:latin typeface="Cambria Math" panose="02040503050406030204" pitchFamily="18" charset="0"/>
                          </a:rPr>
                          <m:t>𝑛</m:t>
                        </m:r>
                      </m:sub>
                      <m:sup/>
                      <m:e>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𝑦</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1</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e>
                          <m:sup>
                            <m:r>
                              <a:rPr lang="en-US" sz="3200" b="0" i="1" smtClean="0">
                                <a:latin typeface="Cambria Math" panose="02040503050406030204" pitchFamily="18" charset="0"/>
                              </a:rPr>
                              <m:t>2</m:t>
                            </m:r>
                          </m:sup>
                        </m:sSup>
                      </m:e>
                    </m:nary>
                    <m:r>
                      <a:rPr lang="en-US" sz="3200" b="0" i="1" smtClean="0">
                        <a:latin typeface="Cambria Math" panose="02040503050406030204" pitchFamily="18" charset="0"/>
                      </a:rPr>
                      <m:t> </m:t>
                    </m:r>
                  </m:oMath>
                </a14:m>
                <a:r>
                  <a:rPr lang="en-US" sz="3200" dirty="0"/>
                  <a:t> with respect to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𝑖</m:t>
                        </m:r>
                      </m:sub>
                    </m:sSub>
                  </m:oMath>
                </a14:m>
                <a:r>
                  <a:rPr lang="en-US" sz="3200" dirty="0"/>
                  <a:t> </a:t>
                </a:r>
              </a:p>
            </p:txBody>
          </p:sp>
        </mc:Choice>
        <mc:Fallback xmlns="">
          <p:sp>
            <p:nvSpPr>
              <p:cNvPr id="6" name="TextBox 5">
                <a:extLst>
                  <a:ext uri="{FF2B5EF4-FFF2-40B4-BE49-F238E27FC236}">
                    <a16:creationId xmlns:a16="http://schemas.microsoft.com/office/drawing/2014/main" id="{F3AA6344-5A2C-5E49-8397-B1EE38379018}"/>
                  </a:ext>
                </a:extLst>
              </p:cNvPr>
              <p:cNvSpPr txBox="1">
                <a:spLocks noRot="1" noChangeAspect="1" noMove="1" noResize="1" noEditPoints="1" noAdjustHandles="1" noChangeArrowheads="1" noChangeShapeType="1" noTextEdit="1"/>
              </p:cNvSpPr>
              <p:nvPr/>
            </p:nvSpPr>
            <p:spPr>
              <a:xfrm>
                <a:off x="1134533" y="1490133"/>
                <a:ext cx="9598728" cy="595035"/>
              </a:xfrm>
              <a:prstGeom prst="rect">
                <a:avLst/>
              </a:prstGeom>
              <a:blipFill>
                <a:blip r:embed="rId3"/>
                <a:stretch>
                  <a:fillRect l="-1453" t="-125000" b="-197917"/>
                </a:stretch>
              </a:blipFill>
            </p:spPr>
            <p:txBody>
              <a:bodyPr/>
              <a:lstStyle/>
              <a:p>
                <a:r>
                  <a:rPr lang="en-US">
                    <a:noFill/>
                  </a:rPr>
                  <a:t> </a:t>
                </a:r>
              </a:p>
            </p:txBody>
          </p:sp>
        </mc:Fallback>
      </mc:AlternateContent>
    </p:spTree>
    <p:extLst>
      <p:ext uri="{BB962C8B-B14F-4D97-AF65-F5344CB8AC3E}">
        <p14:creationId xmlns:p14="http://schemas.microsoft.com/office/powerpoint/2010/main" val="2527067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E1231-7A04-D843-AEF8-4EFE96459FDC}"/>
              </a:ext>
            </a:extLst>
          </p:cNvPr>
          <p:cNvSpPr>
            <a:spLocks noGrp="1"/>
          </p:cNvSpPr>
          <p:nvPr>
            <p:ph type="title"/>
          </p:nvPr>
        </p:nvSpPr>
        <p:spPr/>
        <p:txBody>
          <a:bodyPr/>
          <a:lstStyle/>
          <a:p>
            <a:r>
              <a:rPr lang="en-US" dirty="0"/>
              <a:t>Capacity, Overfitting, and Underfitting</a:t>
            </a:r>
          </a:p>
        </p:txBody>
      </p:sp>
      <p:sp>
        <p:nvSpPr>
          <p:cNvPr id="3" name="Content Placeholder 2">
            <a:extLst>
              <a:ext uri="{FF2B5EF4-FFF2-40B4-BE49-F238E27FC236}">
                <a16:creationId xmlns:a16="http://schemas.microsoft.com/office/drawing/2014/main" id="{8F563ABA-126F-E548-BD6D-02CA7D4810BE}"/>
              </a:ext>
            </a:extLst>
          </p:cNvPr>
          <p:cNvSpPr>
            <a:spLocks noGrp="1"/>
          </p:cNvSpPr>
          <p:nvPr>
            <p:ph idx="1"/>
          </p:nvPr>
        </p:nvSpPr>
        <p:spPr/>
        <p:txBody>
          <a:bodyPr/>
          <a:lstStyle/>
          <a:p>
            <a:r>
              <a:rPr lang="en-US" dirty="0"/>
              <a:t>Any machine learning algorithm must perform well on </a:t>
            </a:r>
            <a:r>
              <a:rPr lang="en-US" i="1" dirty="0"/>
              <a:t>new, unseen</a:t>
            </a:r>
            <a:r>
              <a:rPr lang="en-US" dirty="0"/>
              <a:t> inputs</a:t>
            </a:r>
          </a:p>
          <a:p>
            <a:pPr marL="0" indent="0">
              <a:buNone/>
            </a:pPr>
            <a:endParaRPr lang="en-US" dirty="0"/>
          </a:p>
          <a:p>
            <a:r>
              <a:rPr lang="en-US" dirty="0"/>
              <a:t>A common problem is over or underfitting a model</a:t>
            </a:r>
          </a:p>
          <a:p>
            <a:pPr lvl="1"/>
            <a:r>
              <a:rPr lang="en-US" dirty="0"/>
              <a:t>Overfitting is a model fitting the training data too closely to the data</a:t>
            </a:r>
          </a:p>
          <a:p>
            <a:pPr lvl="1"/>
            <a:r>
              <a:rPr lang="en-US" dirty="0"/>
              <a:t>Underfitting is a model not fitting the data enough</a:t>
            </a:r>
          </a:p>
        </p:txBody>
      </p:sp>
    </p:spTree>
    <p:extLst>
      <p:ext uri="{BB962C8B-B14F-4D97-AF65-F5344CB8AC3E}">
        <p14:creationId xmlns:p14="http://schemas.microsoft.com/office/powerpoint/2010/main" val="728201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1285</TotalTime>
  <Words>1159</Words>
  <Application>Microsoft Macintosh PowerPoint</Application>
  <PresentationFormat>Widescreen</PresentationFormat>
  <Paragraphs>132</Paragraphs>
  <Slides>18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Cambria Math</vt:lpstr>
      <vt:lpstr>ff2</vt:lpstr>
      <vt:lpstr>ff3</vt:lpstr>
      <vt:lpstr>ff4</vt:lpstr>
      <vt:lpstr>Office Theme</vt:lpstr>
      <vt:lpstr>Fundamentals of Machine Learning</vt:lpstr>
      <vt:lpstr>Overview</vt:lpstr>
      <vt:lpstr>Books on machine learning</vt:lpstr>
      <vt:lpstr>Learning Algorithms</vt:lpstr>
      <vt:lpstr>Learning Algorithms</vt:lpstr>
      <vt:lpstr>Tasks</vt:lpstr>
      <vt:lpstr>Experience</vt:lpstr>
      <vt:lpstr>Example: Linear Regression</vt:lpstr>
      <vt:lpstr>Capacity, Overfitting, and Underfitting</vt:lpstr>
      <vt:lpstr>Example: Linear Regression</vt:lpstr>
      <vt:lpstr>Example: Linear Regression</vt:lpstr>
      <vt:lpstr>Training data</vt:lpstr>
      <vt:lpstr>Training Data</vt:lpstr>
      <vt:lpstr>No Free Lunch Theorum</vt:lpstr>
      <vt:lpstr>Maximum Likelihood Estimation</vt:lpstr>
      <vt:lpstr>Maximum Likelihood Estimation</vt:lpstr>
      <vt:lpstr>Maximum Likelihood Estimation</vt:lpstr>
      <vt:lpstr>Other machine learning algorithms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Machine Learning</dc:title>
  <dc:creator>Microsoft Office User</dc:creator>
  <cp:lastModifiedBy>Microsoft Office User</cp:lastModifiedBy>
  <cp:revision>35</cp:revision>
  <cp:lastPrinted>2019-09-02T15:17:21Z</cp:lastPrinted>
  <dcterms:created xsi:type="dcterms:W3CDTF">2019-09-02T14:52:30Z</dcterms:created>
  <dcterms:modified xsi:type="dcterms:W3CDTF">2019-09-03T22:13:24Z</dcterms:modified>
</cp:coreProperties>
</file>